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2" r:id="rId2"/>
  </p:sldMasterIdLst>
  <p:notesMasterIdLst>
    <p:notesMasterId r:id="rId43"/>
  </p:notesMasterIdLst>
  <p:handoutMasterIdLst>
    <p:handoutMasterId r:id="rId44"/>
  </p:handoutMasterIdLst>
  <p:sldIdLst>
    <p:sldId id="268" r:id="rId3"/>
    <p:sldId id="332" r:id="rId4"/>
    <p:sldId id="333" r:id="rId5"/>
    <p:sldId id="264" r:id="rId6"/>
    <p:sldId id="267" r:id="rId7"/>
    <p:sldId id="269" r:id="rId8"/>
    <p:sldId id="257" r:id="rId9"/>
    <p:sldId id="357" r:id="rId10"/>
    <p:sldId id="273" r:id="rId11"/>
    <p:sldId id="298" r:id="rId12"/>
    <p:sldId id="299" r:id="rId13"/>
    <p:sldId id="300" r:id="rId14"/>
    <p:sldId id="301" r:id="rId15"/>
    <p:sldId id="363" r:id="rId16"/>
    <p:sldId id="304" r:id="rId17"/>
    <p:sldId id="303" r:id="rId18"/>
    <p:sldId id="321" r:id="rId19"/>
    <p:sldId id="322" r:id="rId20"/>
    <p:sldId id="323" r:id="rId21"/>
    <p:sldId id="325" r:id="rId22"/>
    <p:sldId id="326" r:id="rId23"/>
    <p:sldId id="327" r:id="rId24"/>
    <p:sldId id="328" r:id="rId25"/>
    <p:sldId id="329" r:id="rId26"/>
    <p:sldId id="330" r:id="rId27"/>
    <p:sldId id="331" r:id="rId28"/>
    <p:sldId id="355" r:id="rId29"/>
    <p:sldId id="345" r:id="rId30"/>
    <p:sldId id="335" r:id="rId31"/>
    <p:sldId id="337" r:id="rId32"/>
    <p:sldId id="339" r:id="rId33"/>
    <p:sldId id="340" r:id="rId34"/>
    <p:sldId id="341" r:id="rId35"/>
    <p:sldId id="350" r:id="rId36"/>
    <p:sldId id="362" r:id="rId37"/>
    <p:sldId id="352" r:id="rId38"/>
    <p:sldId id="360" r:id="rId39"/>
    <p:sldId id="361" r:id="rId40"/>
    <p:sldId id="353" r:id="rId41"/>
    <p:sldId id="347" r:id="rId4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Gill Sans MT" pitchFamily="34" charset="0"/>
        <a:ea typeface="+mn-ea"/>
        <a:cs typeface="Arial" charset="0"/>
      </a:defRPr>
    </a:lvl1pPr>
    <a:lvl2pPr marL="457200" algn="l" rtl="0" fontAlgn="base">
      <a:spcBef>
        <a:spcPct val="0"/>
      </a:spcBef>
      <a:spcAft>
        <a:spcPct val="0"/>
      </a:spcAft>
      <a:defRPr kern="1200">
        <a:solidFill>
          <a:schemeClr val="tx1"/>
        </a:solidFill>
        <a:latin typeface="Gill Sans MT" pitchFamily="34" charset="0"/>
        <a:ea typeface="+mn-ea"/>
        <a:cs typeface="Arial" charset="0"/>
      </a:defRPr>
    </a:lvl2pPr>
    <a:lvl3pPr marL="914400" algn="l" rtl="0" fontAlgn="base">
      <a:spcBef>
        <a:spcPct val="0"/>
      </a:spcBef>
      <a:spcAft>
        <a:spcPct val="0"/>
      </a:spcAft>
      <a:defRPr kern="1200">
        <a:solidFill>
          <a:schemeClr val="tx1"/>
        </a:solidFill>
        <a:latin typeface="Gill Sans MT" pitchFamily="34" charset="0"/>
        <a:ea typeface="+mn-ea"/>
        <a:cs typeface="Arial" charset="0"/>
      </a:defRPr>
    </a:lvl3pPr>
    <a:lvl4pPr marL="1371600" algn="l" rtl="0" fontAlgn="base">
      <a:spcBef>
        <a:spcPct val="0"/>
      </a:spcBef>
      <a:spcAft>
        <a:spcPct val="0"/>
      </a:spcAft>
      <a:defRPr kern="1200">
        <a:solidFill>
          <a:schemeClr val="tx1"/>
        </a:solidFill>
        <a:latin typeface="Gill Sans MT" pitchFamily="34" charset="0"/>
        <a:ea typeface="+mn-ea"/>
        <a:cs typeface="Arial" charset="0"/>
      </a:defRPr>
    </a:lvl4pPr>
    <a:lvl5pPr marL="1828800" algn="l" rtl="0" fontAlgn="base">
      <a:spcBef>
        <a:spcPct val="0"/>
      </a:spcBef>
      <a:spcAft>
        <a:spcPct val="0"/>
      </a:spcAft>
      <a:defRPr kern="1200">
        <a:solidFill>
          <a:schemeClr val="tx1"/>
        </a:solidFill>
        <a:latin typeface="Gill Sans MT" pitchFamily="34" charset="0"/>
        <a:ea typeface="+mn-ea"/>
        <a:cs typeface="Arial" charset="0"/>
      </a:defRPr>
    </a:lvl5pPr>
    <a:lvl6pPr marL="2286000" algn="l" defTabSz="914400" rtl="0" eaLnBrk="1" latinLnBrk="0" hangingPunct="1">
      <a:defRPr kern="1200">
        <a:solidFill>
          <a:schemeClr val="tx1"/>
        </a:solidFill>
        <a:latin typeface="Gill Sans MT" pitchFamily="34" charset="0"/>
        <a:ea typeface="+mn-ea"/>
        <a:cs typeface="Arial" charset="0"/>
      </a:defRPr>
    </a:lvl6pPr>
    <a:lvl7pPr marL="2743200" algn="l" defTabSz="914400" rtl="0" eaLnBrk="1" latinLnBrk="0" hangingPunct="1">
      <a:defRPr kern="1200">
        <a:solidFill>
          <a:schemeClr val="tx1"/>
        </a:solidFill>
        <a:latin typeface="Gill Sans MT" pitchFamily="34" charset="0"/>
        <a:ea typeface="+mn-ea"/>
        <a:cs typeface="Arial" charset="0"/>
      </a:defRPr>
    </a:lvl7pPr>
    <a:lvl8pPr marL="3200400" algn="l" defTabSz="914400" rtl="0" eaLnBrk="1" latinLnBrk="0" hangingPunct="1">
      <a:defRPr kern="1200">
        <a:solidFill>
          <a:schemeClr val="tx1"/>
        </a:solidFill>
        <a:latin typeface="Gill Sans MT" pitchFamily="34" charset="0"/>
        <a:ea typeface="+mn-ea"/>
        <a:cs typeface="Arial" charset="0"/>
      </a:defRPr>
    </a:lvl8pPr>
    <a:lvl9pPr marL="3657600" algn="l" defTabSz="914400" rtl="0" eaLnBrk="1" latinLnBrk="0" hangingPunct="1">
      <a:defRPr kern="1200">
        <a:solidFill>
          <a:schemeClr val="tx1"/>
        </a:solidFill>
        <a:latin typeface="Gill Sans MT"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45" autoAdjust="0"/>
    <p:restoredTop sz="75633" autoAdjust="0"/>
  </p:normalViewPr>
  <p:slideViewPr>
    <p:cSldViewPr>
      <p:cViewPr varScale="1">
        <p:scale>
          <a:sx n="50" d="100"/>
          <a:sy n="50" d="100"/>
        </p:scale>
        <p:origin x="-739" y="-67"/>
      </p:cViewPr>
      <p:guideLst>
        <p:guide orient="horz" pos="2160"/>
        <p:guide pos="2880"/>
      </p:guideLst>
    </p:cSldViewPr>
  </p:slideViewPr>
  <p:outlineViewPr>
    <p:cViewPr>
      <p:scale>
        <a:sx n="33" d="100"/>
        <a:sy n="33" d="100"/>
      </p:scale>
      <p:origin x="0" y="676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0" d="100"/>
          <a:sy n="50" d="100"/>
        </p:scale>
        <p:origin x="-1502" y="-6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25" tIns="45712" rIns="91425" bIns="45712"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25" tIns="45712" rIns="91425" bIns="45712" rtlCol="0"/>
          <a:lstStyle>
            <a:lvl1pPr algn="r" fontAlgn="auto">
              <a:spcBef>
                <a:spcPts val="0"/>
              </a:spcBef>
              <a:spcAft>
                <a:spcPts val="0"/>
              </a:spcAft>
              <a:defRPr sz="1200">
                <a:latin typeface="+mn-lt"/>
                <a:cs typeface="+mn-cs"/>
              </a:defRPr>
            </a:lvl1pPr>
          </a:lstStyle>
          <a:p>
            <a:pPr>
              <a:defRPr/>
            </a:pPr>
            <a:fld id="{E6C07BF4-CA0D-4C20-AD55-5660B0107642}" type="datetimeFigureOut">
              <a:rPr lang="en-US"/>
              <a:pPr>
                <a:defRPr/>
              </a:pPr>
              <a:t>9/23/2013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25" tIns="45712" rIns="91425" bIns="45712"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25" tIns="45712" rIns="91425" bIns="45712" rtlCol="0" anchor="b"/>
          <a:lstStyle>
            <a:lvl1pPr algn="r" fontAlgn="auto">
              <a:spcBef>
                <a:spcPts val="0"/>
              </a:spcBef>
              <a:spcAft>
                <a:spcPts val="0"/>
              </a:spcAft>
              <a:defRPr sz="1200">
                <a:latin typeface="+mn-lt"/>
                <a:cs typeface="+mn-cs"/>
              </a:defRPr>
            </a:lvl1pPr>
          </a:lstStyle>
          <a:p>
            <a:pPr>
              <a:defRPr/>
            </a:pPr>
            <a:fld id="{4E2E5193-9E97-4667-A130-19645B619434}" type="slidenum">
              <a:rPr lang="en-US"/>
              <a:pPr>
                <a:defRPr/>
              </a:pPr>
              <a:t>‹#›</a:t>
            </a:fld>
            <a:endParaRPr lang="en-US" dirty="0"/>
          </a:p>
        </p:txBody>
      </p:sp>
    </p:spTree>
    <p:extLst>
      <p:ext uri="{BB962C8B-B14F-4D97-AF65-F5344CB8AC3E}">
        <p14:creationId xmlns:p14="http://schemas.microsoft.com/office/powerpoint/2010/main" val="3659756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2" tIns="46581" rIns="93162" bIns="46581"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9" y="0"/>
            <a:ext cx="3038475" cy="465138"/>
          </a:xfrm>
          <a:prstGeom prst="rect">
            <a:avLst/>
          </a:prstGeom>
        </p:spPr>
        <p:txBody>
          <a:bodyPr vert="horz" lIns="93162" tIns="46581" rIns="93162" bIns="46581" rtlCol="0"/>
          <a:lstStyle>
            <a:lvl1pPr algn="r" fontAlgn="auto">
              <a:spcBef>
                <a:spcPts val="0"/>
              </a:spcBef>
              <a:spcAft>
                <a:spcPts val="0"/>
              </a:spcAft>
              <a:defRPr sz="1200">
                <a:latin typeface="+mn-lt"/>
                <a:cs typeface="+mn-cs"/>
              </a:defRPr>
            </a:lvl1pPr>
          </a:lstStyle>
          <a:p>
            <a:pPr>
              <a:defRPr/>
            </a:pPr>
            <a:fld id="{3E0B3E03-D6CC-42C0-8B66-5D39AAF79BB9}" type="datetimeFigureOut">
              <a:rPr lang="en-US"/>
              <a:pPr>
                <a:defRPr/>
              </a:pPr>
              <a:t>9/23/2013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2" tIns="46581" rIns="93162" bIns="46581" rtlCol="0" anchor="ctr"/>
          <a:lstStyle/>
          <a:p>
            <a:pPr lvl="0"/>
            <a:endParaRPr lang="en-US" noProof="0" dirty="0"/>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3162" tIns="46581" rIns="93162" bIns="4658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62" tIns="46581" rIns="93162" bIns="46581"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3162" tIns="46581" rIns="93162" bIns="46581" rtlCol="0" anchor="b"/>
          <a:lstStyle>
            <a:lvl1pPr algn="r" fontAlgn="auto">
              <a:spcBef>
                <a:spcPts val="0"/>
              </a:spcBef>
              <a:spcAft>
                <a:spcPts val="0"/>
              </a:spcAft>
              <a:defRPr sz="1200">
                <a:latin typeface="+mn-lt"/>
                <a:cs typeface="+mn-cs"/>
              </a:defRPr>
            </a:lvl1pPr>
          </a:lstStyle>
          <a:p>
            <a:pPr>
              <a:defRPr/>
            </a:pPr>
            <a:fld id="{57B6AEB6-E622-493D-B24D-40D0B5AEDFF8}" type="slidenum">
              <a:rPr lang="en-US"/>
              <a:pPr>
                <a:defRPr/>
              </a:pPr>
              <a:t>‹#›</a:t>
            </a:fld>
            <a:endParaRPr lang="en-US" dirty="0"/>
          </a:p>
        </p:txBody>
      </p:sp>
    </p:spTree>
    <p:extLst>
      <p:ext uri="{BB962C8B-B14F-4D97-AF65-F5344CB8AC3E}">
        <p14:creationId xmlns:p14="http://schemas.microsoft.com/office/powerpoint/2010/main" val="1290147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26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B45C687D-04F2-44B8-9897-12E64A097C63}" type="slidenum">
              <a:rPr lang="en-US" smtClean="0">
                <a:latin typeface="Calibri" pitchFamily="34" charset="0"/>
              </a:rPr>
              <a:pPr fontAlgn="base">
                <a:spcBef>
                  <a:spcPct val="0"/>
                </a:spcBef>
                <a:spcAft>
                  <a:spcPct val="0"/>
                </a:spcAft>
                <a:defRPr/>
              </a:pPr>
              <a:t>1</a:t>
            </a:fld>
            <a:endParaRPr 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95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E32C6BC1-55AD-483C-A2CF-A68BFA1DE5F1}" type="slidenum">
              <a:rPr lang="en-US" smtClean="0">
                <a:latin typeface="Calibri" pitchFamily="34" charset="0"/>
              </a:rPr>
              <a:pPr fontAlgn="base">
                <a:spcBef>
                  <a:spcPct val="0"/>
                </a:spcBef>
                <a:spcAft>
                  <a:spcPct val="0"/>
                </a:spcAft>
                <a:defRPr/>
              </a:pPr>
              <a:t>10</a:t>
            </a:fld>
            <a:endParaRPr lang="en-US"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As an estimator, Adam gets a brief description and a concept, a hand sketch, CAD drawing or architect’s rendering of a piece of furniture. He drafts his representation of it, with the company’s construction methods in mind, and uses his CAD drawings to get quotes for materials his factory does not fabricate such as glass and stone tops and metal components. He writes up a quote breaking down each furniture piece into components, finishes and other costs. </a:t>
            </a:r>
          </a:p>
          <a:p>
            <a:pPr eaLnBrk="1" hangingPunct="1">
              <a:spcBef>
                <a:spcPct val="0"/>
              </a:spcBef>
            </a:pPr>
            <a:r>
              <a:rPr lang="en-US" smtClean="0"/>
              <a:t>As an engineer, he reviews drawings that have gone through several revisions, to verify accuracy before production. After multiple reviews with other engineers, the project manager, floor manager and materials manager, the piece is released to the factory floor for construction.</a:t>
            </a:r>
          </a:p>
        </p:txBody>
      </p:sp>
      <p:sp>
        <p:nvSpPr>
          <p:cNvPr id="1505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2105DFC9-0804-44CB-AD7B-4C3D12B251A3}" type="slidenum">
              <a:rPr lang="en-US" smtClean="0">
                <a:latin typeface="Calibri" pitchFamily="34" charset="0"/>
              </a:rPr>
              <a:pPr fontAlgn="base">
                <a:spcBef>
                  <a:spcPct val="0"/>
                </a:spcBef>
                <a:spcAft>
                  <a:spcPct val="0"/>
                </a:spcAft>
                <a:defRPr/>
              </a:pPr>
              <a:t>11</a:t>
            </a:fld>
            <a:endParaRPr lang="en-US"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15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FDB3B689-7895-484D-B7B5-E181962524F6}" type="slidenum">
              <a:rPr lang="en-US" smtClean="0">
                <a:latin typeface="Calibri" pitchFamily="34" charset="0"/>
              </a:rPr>
              <a:pPr fontAlgn="base">
                <a:spcBef>
                  <a:spcPct val="0"/>
                </a:spcBef>
                <a:spcAft>
                  <a:spcPct val="0"/>
                </a:spcAft>
                <a:defRPr/>
              </a:pPr>
              <a:t>12</a:t>
            </a:fld>
            <a:endParaRPr lang="en-US"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2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7C51FF5D-ACF5-455D-B864-B536FFD3D87F}" type="slidenum">
              <a:rPr lang="en-US" smtClean="0">
                <a:latin typeface="Calibri" pitchFamily="34" charset="0"/>
              </a:rPr>
              <a:pPr fontAlgn="base">
                <a:spcBef>
                  <a:spcPct val="0"/>
                </a:spcBef>
                <a:spcAft>
                  <a:spcPct val="0"/>
                </a:spcAft>
                <a:defRPr/>
              </a:pPr>
              <a:t>13</a:t>
            </a:fld>
            <a:endParaRPr lang="en-US"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mechanism created for this piece was</a:t>
            </a:r>
            <a:r>
              <a:rPr lang="en-US" baseline="0" dirty="0" smtClean="0"/>
              <a:t> considerably more cost effective than previous tables that the company had built.</a:t>
            </a:r>
            <a:endParaRPr lang="en-US" dirty="0"/>
          </a:p>
        </p:txBody>
      </p:sp>
      <p:sp>
        <p:nvSpPr>
          <p:cNvPr id="4" name="Slide Number Placeholder 3"/>
          <p:cNvSpPr>
            <a:spLocks noGrp="1"/>
          </p:cNvSpPr>
          <p:nvPr>
            <p:ph type="sldNum" sz="quarter" idx="10"/>
          </p:nvPr>
        </p:nvSpPr>
        <p:spPr/>
        <p:txBody>
          <a:bodyPr/>
          <a:lstStyle/>
          <a:p>
            <a:pPr>
              <a:defRPr/>
            </a:pPr>
            <a:fld id="{57B6AEB6-E622-493D-B24D-40D0B5AEDFF8}" type="slidenum">
              <a:rPr lang="en-US" smtClean="0"/>
              <a:pPr>
                <a:defRPr/>
              </a:pPr>
              <a:t>14</a:t>
            </a:fld>
            <a:endParaRPr lang="en-US" dirty="0"/>
          </a:p>
        </p:txBody>
      </p:sp>
    </p:spTree>
    <p:extLst>
      <p:ext uri="{BB962C8B-B14F-4D97-AF65-F5344CB8AC3E}">
        <p14:creationId xmlns:p14="http://schemas.microsoft.com/office/powerpoint/2010/main" val="3645472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Adam won 2</a:t>
            </a:r>
            <a:r>
              <a:rPr lang="en-US" baseline="30000" smtClean="0"/>
              <a:t>nd</a:t>
            </a:r>
            <a:r>
              <a:rPr lang="en-US" smtClean="0"/>
              <a:t> place in the Tables category and the People’s Choice award in the 2011 Fresh Wood student competition for his piece entitled, “Table for Dali.” The competition, which is open to high school and college students, is sponsored by the Association of Woodworking &amp; Furnishings Suppliers, an industry group that encourages students to join the woodworking industry. </a:t>
            </a:r>
          </a:p>
        </p:txBody>
      </p:sp>
      <p:sp>
        <p:nvSpPr>
          <p:cNvPr id="153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0425F1C3-BE36-4FB9-AC37-E9F7DB8BE67A}" type="slidenum">
              <a:rPr lang="en-US" smtClean="0">
                <a:latin typeface="Calibri" pitchFamily="34" charset="0"/>
              </a:rPr>
              <a:pPr fontAlgn="base">
                <a:spcBef>
                  <a:spcPct val="0"/>
                </a:spcBef>
                <a:spcAft>
                  <a:spcPct val="0"/>
                </a:spcAft>
                <a:defRPr/>
              </a:pPr>
              <a:t>15</a:t>
            </a:fld>
            <a:endParaRPr lang="en-US"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Adam started out studying architecture but didn’t like the complex building plans. He then focused on sculpture but wanted something more substantive than looking at art pieces. He took time off, worked in the pizza business, got tired of that, and decided to go back to school in Furniture Design. This appealed to him as it combined some of architecture and sculpture, and the end product was useful and functional. He decided to also pursue a Fibers Design major and for several years spent all his time in the studios. He entered his projects in shows and exhibitions and took extra classes because he wanted to learn as many skills as he could. He received the Dean’s Award for Design and was hired three months after graduating.</a:t>
            </a:r>
          </a:p>
        </p:txBody>
      </p:sp>
      <p:sp>
        <p:nvSpPr>
          <p:cNvPr id="1546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68DCE784-DEE1-4BB3-9997-3A24F864D61F}" type="slidenum">
              <a:rPr lang="en-US" smtClean="0">
                <a:latin typeface="Calibri" pitchFamily="34" charset="0"/>
              </a:rPr>
              <a:pPr fontAlgn="base">
                <a:spcBef>
                  <a:spcPct val="0"/>
                </a:spcBef>
                <a:spcAft>
                  <a:spcPct val="0"/>
                </a:spcAft>
                <a:defRPr/>
              </a:pPr>
              <a:t>16</a:t>
            </a:fld>
            <a:endParaRPr lang="en-US"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6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1E1DEFD2-A764-4906-8E9A-9CEAFC32D8E0}" type="slidenum">
              <a:rPr lang="en-US" smtClean="0">
                <a:latin typeface="Calibri" pitchFamily="34" charset="0"/>
              </a:rPr>
              <a:pPr fontAlgn="base">
                <a:spcBef>
                  <a:spcPct val="0"/>
                </a:spcBef>
                <a:spcAft>
                  <a:spcPct val="0"/>
                </a:spcAft>
                <a:defRPr/>
              </a:pPr>
              <a:t>17</a:t>
            </a:fld>
            <a:endParaRPr lang="en-US"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Woodwork Institute, for whom Randa works, is the co-author of the Architectural Woodwork Standards manual with the Architectural Woodwork Institute and the Architectural Woodwork Manufacturers Association of Canada. By working together, the three groups have created one comprehensive millwork manual for North America.</a:t>
            </a:r>
          </a:p>
        </p:txBody>
      </p:sp>
      <p:sp>
        <p:nvSpPr>
          <p:cNvPr id="167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9CA194E0-32C8-48A5-BD92-55E65BF85D0F}" type="slidenum">
              <a:rPr lang="en-US" smtClean="0">
                <a:latin typeface="Calibri" pitchFamily="34" charset="0"/>
              </a:rPr>
              <a:pPr fontAlgn="base">
                <a:spcBef>
                  <a:spcPct val="0"/>
                </a:spcBef>
                <a:spcAft>
                  <a:spcPct val="0"/>
                </a:spcAft>
                <a:defRPr/>
              </a:pPr>
              <a:t>18</a:t>
            </a:fld>
            <a:endParaRPr lang="en-US"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is the North Hollywood Library where they hold city council meetings. The general contractor and millwork manufacturer do all they can to maintain the environment of the room for the best installation results. If the room does get out of range, the manufacturer can address the condition using heaters or hvac to bring the room into the compliant range for casework. (A non-acclimated building could cause damage to joints, seams, drawer closure, etc. Wood moves and breathes!)</a:t>
            </a:r>
          </a:p>
        </p:txBody>
      </p:sp>
      <p:sp>
        <p:nvSpPr>
          <p:cNvPr id="168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6AD70ACB-FBF3-4AFB-9CC6-CC541CE2FB8B}" type="slidenum">
              <a:rPr lang="en-US" smtClean="0">
                <a:latin typeface="Calibri" pitchFamily="34" charset="0"/>
              </a:rPr>
              <a:pPr fontAlgn="base">
                <a:spcBef>
                  <a:spcPct val="0"/>
                </a:spcBef>
                <a:spcAft>
                  <a:spcPct val="0"/>
                </a:spcAft>
                <a:defRPr/>
              </a:pPr>
              <a:t>19</a:t>
            </a:fld>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36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7BF63CF5-34AE-46DD-A0ED-5DF8971CCEEB}" type="slidenum">
              <a:rPr lang="en-US" smtClean="0">
                <a:latin typeface="Calibri" pitchFamily="34" charset="0"/>
              </a:rPr>
              <a:pPr fontAlgn="base">
                <a:spcBef>
                  <a:spcPct val="0"/>
                </a:spcBef>
                <a:spcAft>
                  <a:spcPct val="0"/>
                </a:spcAft>
                <a:defRPr/>
              </a:pPr>
              <a:t>2</a:t>
            </a:fld>
            <a:endParaRPr lang="en-US"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 college Randa pursued a law enforcement career. To pay for college, she went to work for a home builder. From there she went on to work for a sub-contractor of nine different trades, learning all aspects of the commercial construction business. She likes the “t-shirt and jeans” field aspect of her job as well as the office work, where she “gets slicked up to do seminars.”</a:t>
            </a:r>
          </a:p>
        </p:txBody>
      </p:sp>
      <p:sp>
        <p:nvSpPr>
          <p:cNvPr id="1710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64626338-25AB-4AF7-B20A-E5BB748D52F1}" type="slidenum">
              <a:rPr lang="en-US" smtClean="0">
                <a:latin typeface="Calibri" pitchFamily="34" charset="0"/>
              </a:rPr>
              <a:pPr fontAlgn="base">
                <a:spcBef>
                  <a:spcPct val="0"/>
                </a:spcBef>
                <a:spcAft>
                  <a:spcPct val="0"/>
                </a:spcAft>
                <a:defRPr/>
              </a:pPr>
              <a:t>20</a:t>
            </a:fld>
            <a:endParaRPr lang="en-US"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20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7B83BF46-7A15-4C94-B9DF-23CB02E9410A}" type="slidenum">
              <a:rPr lang="en-US" smtClean="0">
                <a:latin typeface="Calibri" pitchFamily="34" charset="0"/>
              </a:rPr>
              <a:pPr fontAlgn="base">
                <a:spcBef>
                  <a:spcPct val="0"/>
                </a:spcBef>
                <a:spcAft>
                  <a:spcPct val="0"/>
                </a:spcAft>
                <a:defRPr/>
              </a:pPr>
              <a:t>21</a:t>
            </a:fld>
            <a:endParaRPr lang="en-US" smtClean="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AWC manufactures high-end architectural millwork. Their clientele ranges from high-end residential to Fortune 500 companies. The bulk of their work comes from architects and designers, whose visions they bring to fruition. Their work has been featured in many notable magazines, specifically </a:t>
            </a:r>
            <a:r>
              <a:rPr lang="en-US" i="1" smtClean="0"/>
              <a:t>Architectural Digest </a:t>
            </a:r>
            <a:r>
              <a:rPr lang="en-US" smtClean="0"/>
              <a:t>and </a:t>
            </a:r>
            <a:r>
              <a:rPr lang="en-US" i="1" smtClean="0"/>
              <a:t>Interior Design</a:t>
            </a:r>
            <a:r>
              <a:rPr lang="en-US" smtClean="0"/>
              <a:t>.</a:t>
            </a:r>
          </a:p>
        </p:txBody>
      </p:sp>
      <p:sp>
        <p:nvSpPr>
          <p:cNvPr id="173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CC96C59D-5583-417C-BA66-6AB3DC93896A}" type="slidenum">
              <a:rPr lang="en-US" smtClean="0">
                <a:latin typeface="Calibri" pitchFamily="34" charset="0"/>
              </a:rPr>
              <a:pPr fontAlgn="base">
                <a:spcBef>
                  <a:spcPct val="0"/>
                </a:spcBef>
                <a:spcAft>
                  <a:spcPct val="0"/>
                </a:spcAft>
                <a:defRPr/>
              </a:pPr>
              <a:t>22</a:t>
            </a:fld>
            <a:endParaRPr lang="en-US" smtClean="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Saul enjoys what he does and is passionate about woodworking but he also likes machinery, tools and computers. In the last few years, he is spending more time programming and repairing CNC equipment—which he considers fun!</a:t>
            </a:r>
          </a:p>
        </p:txBody>
      </p:sp>
      <p:sp>
        <p:nvSpPr>
          <p:cNvPr id="174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3A636D8E-D8B2-4FA4-A89E-2852359BDDA3}" type="slidenum">
              <a:rPr lang="en-US" smtClean="0">
                <a:latin typeface="Calibri" pitchFamily="34" charset="0"/>
              </a:rPr>
              <a:pPr fontAlgn="base">
                <a:spcBef>
                  <a:spcPct val="0"/>
                </a:spcBef>
                <a:spcAft>
                  <a:spcPct val="0"/>
                </a:spcAft>
                <a:defRPr/>
              </a:pPr>
              <a:t>23</a:t>
            </a:fld>
            <a:endParaRPr lang="en-US" smtClean="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51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384A004C-91DF-4909-8DB5-256C8F1181E0}" type="slidenum">
              <a:rPr lang="en-US" smtClean="0">
                <a:latin typeface="Calibri" pitchFamily="34" charset="0"/>
              </a:rPr>
              <a:pPr fontAlgn="base">
                <a:spcBef>
                  <a:spcPct val="0"/>
                </a:spcBef>
                <a:spcAft>
                  <a:spcPct val="0"/>
                </a:spcAft>
                <a:defRPr/>
              </a:pPr>
              <a:t>24</a:t>
            </a:fld>
            <a:endParaRPr lang="en-US" smtClean="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61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38BD3812-4F86-4674-922D-2ACF678A357E}" type="slidenum">
              <a:rPr lang="en-US" smtClean="0">
                <a:latin typeface="Calibri" pitchFamily="34" charset="0"/>
              </a:rPr>
              <a:pPr fontAlgn="base">
                <a:spcBef>
                  <a:spcPct val="0"/>
                </a:spcBef>
                <a:spcAft>
                  <a:spcPct val="0"/>
                </a:spcAft>
                <a:defRPr/>
              </a:pPr>
              <a:t>25</a:t>
            </a:fld>
            <a:endParaRPr lang="en-US" smtClean="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When there are intricate parts to be made, Saul creates a drawing and generates a program for the Point to Point. </a:t>
            </a:r>
          </a:p>
        </p:txBody>
      </p:sp>
      <p:sp>
        <p:nvSpPr>
          <p:cNvPr id="1771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398EFF78-7B82-4CBB-986C-5EF771092CF0}" type="slidenum">
              <a:rPr lang="en-US" smtClean="0">
                <a:latin typeface="Calibri" pitchFamily="34" charset="0"/>
              </a:rPr>
              <a:pPr fontAlgn="base">
                <a:spcBef>
                  <a:spcPct val="0"/>
                </a:spcBef>
                <a:spcAft>
                  <a:spcPct val="0"/>
                </a:spcAft>
                <a:defRPr/>
              </a:pPr>
              <a:t>26</a:t>
            </a:fld>
            <a:endParaRPr lang="en-US" smtClean="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shot on the left is a law firm in downtown Los Angeles, showing the faceted wall paneling installed by AWC—part of a 6-floors job. On the right is a reception area for Univision Studios, a Los Angeles Spanish TV station, where AWC created the reception desk, wood columns, credenza, jumbo-tron and the feature wall of louvered glass let into tall wooden columns.</a:t>
            </a:r>
          </a:p>
        </p:txBody>
      </p:sp>
      <p:sp>
        <p:nvSpPr>
          <p:cNvPr id="1781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82584B0D-B749-49F8-BF9C-64CDCA002E9B}" type="slidenum">
              <a:rPr lang="en-US" smtClean="0">
                <a:latin typeface="Calibri" pitchFamily="34" charset="0"/>
              </a:rPr>
              <a:pPr fontAlgn="base">
                <a:spcBef>
                  <a:spcPct val="0"/>
                </a:spcBef>
                <a:spcAft>
                  <a:spcPct val="0"/>
                </a:spcAft>
                <a:defRPr/>
              </a:pPr>
              <a:t>27</a:t>
            </a:fld>
            <a:endParaRPr lang="en-US" smtClean="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Saul is active with Skills USA and with the World Skills qualifying trials, garnering supplies for the competitions and acting as a judge. He also hosts teachers at his shop to share industry practices with them. Saul also serves on industry advisory committees to contribute his expertise to the field at large.</a:t>
            </a:r>
          </a:p>
        </p:txBody>
      </p:sp>
      <p:sp>
        <p:nvSpPr>
          <p:cNvPr id="1792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2C7FF007-D45E-4EF4-AC2A-F046409E5788}" type="slidenum">
              <a:rPr lang="en-US" smtClean="0">
                <a:latin typeface="Calibri" pitchFamily="34" charset="0"/>
              </a:rPr>
              <a:pPr fontAlgn="base">
                <a:spcBef>
                  <a:spcPct val="0"/>
                </a:spcBef>
                <a:spcAft>
                  <a:spcPct val="0"/>
                </a:spcAft>
                <a:defRPr/>
              </a:pPr>
              <a:t>28</a:t>
            </a:fld>
            <a:endParaRPr lang="en-US" smtClean="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0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42EFB374-8112-4798-A429-092CE4063491}" type="slidenum">
              <a:rPr lang="en-US" smtClean="0">
                <a:latin typeface="Calibri" pitchFamily="34" charset="0"/>
              </a:rPr>
              <a:pPr fontAlgn="base">
                <a:spcBef>
                  <a:spcPct val="0"/>
                </a:spcBef>
                <a:spcAft>
                  <a:spcPct val="0"/>
                </a:spcAft>
                <a:defRPr/>
              </a:pPr>
              <a:t>29</a:t>
            </a:fld>
            <a:endParaRPr 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E43CDA14-2287-4E2E-BC9A-5A12AA91BB9C}" type="slidenum">
              <a:rPr lang="en-US" smtClean="0">
                <a:latin typeface="Calibri" pitchFamily="34" charset="0"/>
              </a:rPr>
              <a:pPr fontAlgn="base">
                <a:spcBef>
                  <a:spcPct val="0"/>
                </a:spcBef>
                <a:spcAft>
                  <a:spcPct val="0"/>
                </a:spcAft>
                <a:defRPr/>
              </a:pPr>
              <a:t>3</a:t>
            </a:fld>
            <a:endParaRPr lang="en-US" smtClean="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22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3F224803-4176-4FEC-A2B2-8CB564072317}" type="slidenum">
              <a:rPr lang="en-US" smtClean="0">
                <a:latin typeface="Calibri" pitchFamily="34" charset="0"/>
              </a:rPr>
              <a:pPr fontAlgn="base">
                <a:spcBef>
                  <a:spcPct val="0"/>
                </a:spcBef>
                <a:spcAft>
                  <a:spcPct val="0"/>
                </a:spcAft>
                <a:defRPr/>
              </a:pPr>
              <a:t>30</a:t>
            </a:fld>
            <a:endParaRPr lang="en-US" smtClean="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43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20ACFFE0-A135-4CEC-A6D2-E7CE9A0A270A}" type="slidenum">
              <a:rPr lang="en-US" smtClean="0">
                <a:latin typeface="Calibri" pitchFamily="34" charset="0"/>
              </a:rPr>
              <a:pPr fontAlgn="base">
                <a:spcBef>
                  <a:spcPct val="0"/>
                </a:spcBef>
                <a:spcAft>
                  <a:spcPct val="0"/>
                </a:spcAft>
                <a:defRPr/>
              </a:pPr>
              <a:t>31</a:t>
            </a:fld>
            <a:endParaRPr lang="en-US" smtClean="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53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E3CA0250-C861-4277-ADD9-A26EABFCA77E}" type="slidenum">
              <a:rPr lang="en-US" smtClean="0">
                <a:latin typeface="Calibri" pitchFamily="34" charset="0"/>
              </a:rPr>
              <a:pPr fontAlgn="base">
                <a:spcBef>
                  <a:spcPct val="0"/>
                </a:spcBef>
                <a:spcAft>
                  <a:spcPct val="0"/>
                </a:spcAft>
                <a:defRPr/>
              </a:pPr>
              <a:t>32</a:t>
            </a:fld>
            <a:endParaRPr lang="en-US" smtClean="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63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2A2A1BD0-603E-46BE-865A-A4A4A643D770}" type="slidenum">
              <a:rPr lang="en-US" smtClean="0">
                <a:latin typeface="Calibri" pitchFamily="34" charset="0"/>
              </a:rPr>
              <a:pPr fontAlgn="base">
                <a:spcBef>
                  <a:spcPct val="0"/>
                </a:spcBef>
                <a:spcAft>
                  <a:spcPct val="0"/>
                </a:spcAft>
                <a:defRPr/>
              </a:pPr>
              <a:t>33</a:t>
            </a:fld>
            <a:endParaRPr lang="en-US" smtClean="0">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8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7E8B9DDE-71BD-4B77-9550-3F61390B5B74}" type="slidenum">
              <a:rPr lang="en-US" smtClean="0">
                <a:latin typeface="Calibri" pitchFamily="34" charset="0"/>
              </a:rPr>
              <a:pPr fontAlgn="base">
                <a:spcBef>
                  <a:spcPct val="0"/>
                </a:spcBef>
                <a:spcAft>
                  <a:spcPct val="0"/>
                </a:spcAft>
                <a:defRPr/>
              </a:pPr>
              <a:t>34</a:t>
            </a:fld>
            <a:endParaRPr lang="en-US" smtClean="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94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DB260756-D71C-4FB6-8AB8-1B7D46CC8F6A}" type="slidenum">
              <a:rPr lang="en-US" smtClean="0">
                <a:latin typeface="Calibri" pitchFamily="34" charset="0"/>
              </a:rPr>
              <a:pPr fontAlgn="base">
                <a:spcBef>
                  <a:spcPct val="0"/>
                </a:spcBef>
                <a:spcAft>
                  <a:spcPct val="0"/>
                </a:spcAft>
                <a:defRPr/>
              </a:pPr>
              <a:t>35</a:t>
            </a:fld>
            <a:endParaRPr lang="en-US" smtClean="0">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04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04D729FC-F18C-4F76-97F0-06A1F63956E3}" type="slidenum">
              <a:rPr lang="en-US" smtClean="0">
                <a:latin typeface="Calibri" pitchFamily="34" charset="0"/>
              </a:rPr>
              <a:pPr fontAlgn="base">
                <a:spcBef>
                  <a:spcPct val="0"/>
                </a:spcBef>
                <a:spcAft>
                  <a:spcPct val="0"/>
                </a:spcAft>
                <a:defRPr/>
              </a:pPr>
              <a:t>36</a:t>
            </a:fld>
            <a:endParaRPr lang="en-US" smtClean="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35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B3BC2747-6A0C-4464-986B-9FAC9A933775}" type="slidenum">
              <a:rPr lang="en-US" smtClean="0">
                <a:latin typeface="Calibri" pitchFamily="34" charset="0"/>
              </a:rPr>
              <a:pPr fontAlgn="base">
                <a:spcBef>
                  <a:spcPct val="0"/>
                </a:spcBef>
                <a:spcAft>
                  <a:spcPct val="0"/>
                </a:spcAft>
                <a:defRPr/>
              </a:pPr>
              <a:t>37</a:t>
            </a:fld>
            <a:endParaRPr lang="en-US" smtClean="0">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45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55658CED-9B80-4953-B171-715DBEE521B7}" type="slidenum">
              <a:rPr lang="en-US" smtClean="0">
                <a:latin typeface="Calibri" pitchFamily="34" charset="0"/>
              </a:rPr>
              <a:pPr fontAlgn="base">
                <a:spcBef>
                  <a:spcPct val="0"/>
                </a:spcBef>
                <a:spcAft>
                  <a:spcPct val="0"/>
                </a:spcAft>
                <a:defRPr/>
              </a:pPr>
              <a:t>38</a:t>
            </a:fld>
            <a:endParaRPr lang="en-US" smtClean="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Photo from the 2011 AWFS Fair of the WorldSkills Cabinetmaking Qualifying team and sponsors.</a:t>
            </a:r>
          </a:p>
        </p:txBody>
      </p:sp>
      <p:sp>
        <p:nvSpPr>
          <p:cNvPr id="1966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3722D9B9-9E96-42E1-BBCD-1BEE459DFEA9}" type="slidenum">
              <a:rPr lang="en-US" smtClean="0">
                <a:latin typeface="Calibri" pitchFamily="34" charset="0"/>
              </a:rPr>
              <a:pPr fontAlgn="base">
                <a:spcBef>
                  <a:spcPct val="0"/>
                </a:spcBef>
                <a:spcAft>
                  <a:spcPct val="0"/>
                </a:spcAft>
                <a:defRPr/>
              </a:pPr>
              <a:t>39</a:t>
            </a:fld>
            <a:endParaRPr 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1DD32FB6-636E-49D5-9620-13B9DC21F879}" type="slidenum">
              <a:rPr lang="en-US" smtClean="0">
                <a:latin typeface="Calibri" pitchFamily="34" charset="0"/>
              </a:rPr>
              <a:pPr fontAlgn="base">
                <a:spcBef>
                  <a:spcPct val="0"/>
                </a:spcBef>
                <a:spcAft>
                  <a:spcPct val="0"/>
                </a:spcAft>
                <a:defRPr/>
              </a:pPr>
              <a:t>4</a:t>
            </a:fld>
            <a:endParaRPr lang="en-US" smtClean="0">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76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C58F207D-EB93-4168-BA91-632B5552FA32}" type="slidenum">
              <a:rPr lang="en-US" smtClean="0">
                <a:latin typeface="Calibri" pitchFamily="34" charset="0"/>
              </a:rPr>
              <a:pPr fontAlgn="base">
                <a:spcBef>
                  <a:spcPct val="0"/>
                </a:spcBef>
                <a:spcAft>
                  <a:spcPct val="0"/>
                </a:spcAft>
                <a:defRPr/>
              </a:pPr>
              <a:t>40</a:t>
            </a:fld>
            <a:endParaRPr 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Martin’s company creates solid wood, residential furniture with a tech-based manufacturing process, using 3-D computer modeling and CNC (Computer Numerical Control) fabrication coupled with handcraft. In addition to designing his pieces, as a small business owner Martin must oversee the manufacturing process, order inventory, work with a variety of suppliers, calculate his costs  – and learn how to work with and please the client!</a:t>
            </a:r>
          </a:p>
          <a:p>
            <a:pPr eaLnBrk="1" hangingPunct="1">
              <a:spcBef>
                <a:spcPct val="0"/>
              </a:spcBef>
            </a:pPr>
            <a:endParaRPr lang="en-US" smtClean="0"/>
          </a:p>
        </p:txBody>
      </p:sp>
      <p:sp>
        <p:nvSpPr>
          <p:cNvPr id="1177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7C35E187-1777-4025-B7C4-40B2525BFE26}" type="slidenum">
              <a:rPr lang="en-US" smtClean="0">
                <a:latin typeface="Calibri" pitchFamily="34" charset="0"/>
              </a:rPr>
              <a:pPr fontAlgn="base">
                <a:spcBef>
                  <a:spcPct val="0"/>
                </a:spcBef>
                <a:spcAft>
                  <a:spcPct val="0"/>
                </a:spcAft>
                <a:defRPr/>
              </a:pPr>
              <a:t>5</a:t>
            </a:fld>
            <a:endParaRPr 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Martin uses 3-D computer modeling for his pieces that combine the technology of CNC fabrication with handcrafted elements in the sanding and finishing. This manner of production is referred to as “mass customization.” It allows for multiple pieces to be created quickly and efficiently with machine runs that can then be individually customized in some fashion to offer variety to consumers. For Martin, a run consists of 10-50 stools—anything over 30 achieves production efficiency so they aim for that. There are different profit margins and costs when producing for wholesale vs. retail sales. When they are coupled in production, it helps level out the costs. Understanding costs and profits is key to a small business owner.</a:t>
            </a:r>
          </a:p>
          <a:p>
            <a:pPr eaLnBrk="1" hangingPunct="1">
              <a:spcBef>
                <a:spcPct val="0"/>
              </a:spcBef>
            </a:pPr>
            <a:endParaRPr lang="en-US" dirty="0" smtClean="0"/>
          </a:p>
        </p:txBody>
      </p:sp>
      <p:sp>
        <p:nvSpPr>
          <p:cNvPr id="1187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E5BC3642-C55A-4904-95D6-5A61E5345432}" type="slidenum">
              <a:rPr lang="en-US" smtClean="0">
                <a:latin typeface="Calibri" pitchFamily="34" charset="0"/>
              </a:rPr>
              <a:pPr fontAlgn="base">
                <a:spcBef>
                  <a:spcPct val="0"/>
                </a:spcBef>
                <a:spcAft>
                  <a:spcPct val="0"/>
                </a:spcAft>
                <a:defRPr/>
              </a:pPr>
              <a:t>6</a:t>
            </a:fld>
            <a:endParaRPr 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Martin began work on the Cruz stool in grad school.  The design and production process constituted his Master’s thesis at Rhode Island School of Design. (Martin has a passion for well-made objects. He remembers destroying furniture as a kid and while intent on making more faster, he doesn’t lose sight of quality materials and craftsmanship.)</a:t>
            </a:r>
          </a:p>
        </p:txBody>
      </p:sp>
      <p:sp>
        <p:nvSpPr>
          <p:cNvPr id="1198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6551C360-4007-473B-B13F-A2798B9045FD}" type="slidenum">
              <a:rPr lang="en-US" smtClean="0">
                <a:latin typeface="Calibri" pitchFamily="34" charset="0"/>
              </a:rPr>
              <a:pPr fontAlgn="base">
                <a:spcBef>
                  <a:spcPct val="0"/>
                </a:spcBef>
                <a:spcAft>
                  <a:spcPct val="0"/>
                </a:spcAft>
                <a:defRPr/>
              </a:pPr>
              <a:t>7</a:t>
            </a:fld>
            <a:endParaRPr 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Martin is able to get much of this wood for free. He also buys salvaged wood through sawmills, where any metals are removed and it is dried and milled. </a:t>
            </a:r>
          </a:p>
          <a:p>
            <a:pPr eaLnBrk="1" hangingPunct="1">
              <a:spcBef>
                <a:spcPct val="0"/>
              </a:spcBef>
            </a:pPr>
            <a:endParaRPr lang="en-US" smtClean="0"/>
          </a:p>
        </p:txBody>
      </p:sp>
      <p:sp>
        <p:nvSpPr>
          <p:cNvPr id="1208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B4C814FC-3525-4C5D-BB14-7C3E5AAFC4FD}" type="slidenum">
              <a:rPr lang="en-US" smtClean="0">
                <a:latin typeface="Calibri" pitchFamily="34" charset="0"/>
              </a:rPr>
              <a:pPr fontAlgn="base">
                <a:spcBef>
                  <a:spcPct val="0"/>
                </a:spcBef>
                <a:spcAft>
                  <a:spcPct val="0"/>
                </a:spcAft>
                <a:defRPr/>
              </a:pPr>
              <a:t>8</a:t>
            </a:fld>
            <a:endParaRPr 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Martin first started a custom furniture business after receiving his certificate from the College of the Redwoods and he could have continued in that vein.  Because he is very passionate about woodworking and learning, he chose to go back to school and further his education before once again opening the doors of a furniture company.</a:t>
            </a:r>
          </a:p>
        </p:txBody>
      </p:sp>
      <p:sp>
        <p:nvSpPr>
          <p:cNvPr id="1218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826" indent="-285703">
              <a:defRPr>
                <a:solidFill>
                  <a:schemeClr val="tx1"/>
                </a:solidFill>
                <a:latin typeface="Gill Sans MT" pitchFamily="34" charset="0"/>
              </a:defRPr>
            </a:lvl2pPr>
            <a:lvl3pPr marL="1142809" indent="-228562">
              <a:defRPr>
                <a:solidFill>
                  <a:schemeClr val="tx1"/>
                </a:solidFill>
                <a:latin typeface="Gill Sans MT" pitchFamily="34" charset="0"/>
              </a:defRPr>
            </a:lvl3pPr>
            <a:lvl4pPr marL="1599934" indent="-228562">
              <a:defRPr>
                <a:solidFill>
                  <a:schemeClr val="tx1"/>
                </a:solidFill>
                <a:latin typeface="Gill Sans MT" pitchFamily="34" charset="0"/>
              </a:defRPr>
            </a:lvl4pPr>
            <a:lvl5pPr marL="2057058" indent="-228562">
              <a:defRPr>
                <a:solidFill>
                  <a:schemeClr val="tx1"/>
                </a:solidFill>
                <a:latin typeface="Gill Sans MT" pitchFamily="34" charset="0"/>
              </a:defRPr>
            </a:lvl5pPr>
            <a:lvl6pPr marL="2514181" indent="-228562" fontAlgn="base">
              <a:spcBef>
                <a:spcPct val="0"/>
              </a:spcBef>
              <a:spcAft>
                <a:spcPct val="0"/>
              </a:spcAft>
              <a:defRPr>
                <a:solidFill>
                  <a:schemeClr val="tx1"/>
                </a:solidFill>
                <a:latin typeface="Gill Sans MT" pitchFamily="34" charset="0"/>
              </a:defRPr>
            </a:lvl6pPr>
            <a:lvl7pPr marL="2971306" indent="-228562" fontAlgn="base">
              <a:spcBef>
                <a:spcPct val="0"/>
              </a:spcBef>
              <a:spcAft>
                <a:spcPct val="0"/>
              </a:spcAft>
              <a:defRPr>
                <a:solidFill>
                  <a:schemeClr val="tx1"/>
                </a:solidFill>
                <a:latin typeface="Gill Sans MT" pitchFamily="34" charset="0"/>
              </a:defRPr>
            </a:lvl7pPr>
            <a:lvl8pPr marL="3428429" indent="-228562" fontAlgn="base">
              <a:spcBef>
                <a:spcPct val="0"/>
              </a:spcBef>
              <a:spcAft>
                <a:spcPct val="0"/>
              </a:spcAft>
              <a:defRPr>
                <a:solidFill>
                  <a:schemeClr val="tx1"/>
                </a:solidFill>
                <a:latin typeface="Gill Sans MT" pitchFamily="34" charset="0"/>
              </a:defRPr>
            </a:lvl8pPr>
            <a:lvl9pPr marL="3885553" indent="-228562"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FEA29B7C-DE25-4DCD-A8AE-C3F45CD4C68B}" type="slidenum">
              <a:rPr lang="en-US" smtClean="0">
                <a:latin typeface="Calibri" pitchFamily="34" charset="0"/>
              </a:rPr>
              <a:pPr fontAlgn="base">
                <a:spcBef>
                  <a:spcPct val="0"/>
                </a:spcBef>
                <a:spcAft>
                  <a:spcPct val="0"/>
                </a:spcAft>
                <a:defRPr/>
              </a:pPr>
              <a:t>9</a:t>
            </a:fld>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p:nvPr/>
        </p:nvSpPr>
        <p:spPr>
          <a:xfrm>
            <a:off x="0" y="5292725"/>
            <a:ext cx="9144000"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5" name="Freeform 4"/>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6" name="Freeform 5"/>
          <p:cNvSpPr/>
          <p:nvPr/>
        </p:nvSpPr>
        <p:spPr>
          <a:xfrm>
            <a:off x="0" y="5546725"/>
            <a:ext cx="9147175" cy="1312863"/>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7" name="Rectangle 6"/>
          <p:cNvSpPr/>
          <p:nvPr/>
        </p:nvSpPr>
        <p:spPr>
          <a:xfrm>
            <a:off x="0" y="5262563"/>
            <a:ext cx="9144000" cy="746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reeform 7"/>
          <p:cNvSpPr/>
          <p:nvPr/>
        </p:nvSpPr>
        <p:spPr>
          <a:xfrm>
            <a:off x="0" y="5502275"/>
            <a:ext cx="9144000" cy="1271588"/>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348A1B01-D637-4862-BDA0-DEDE916BF815}" type="datetimeFigureOut">
              <a:rPr lang="en-US"/>
              <a:pPr>
                <a:defRPr/>
              </a:pPr>
              <a:t>9/23/2013</a:t>
            </a:fld>
            <a:endParaRPr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normAutofit/>
          </a:bodyPr>
          <a:lstStyle>
            <a:lvl1pPr>
              <a:defRPr/>
            </a:lvl1pPr>
          </a:lstStyle>
          <a:p>
            <a:pPr>
              <a:defRPr/>
            </a:pPr>
            <a:fld id="{727E8BD0-8376-4B78-85C3-328EA10C19ED}" type="slidenum">
              <a:rPr lang="en-US"/>
              <a:pPr>
                <a:defRPr/>
              </a:pPr>
              <a:t>‹#›</a:t>
            </a:fld>
            <a:endParaRPr lang="en-US" dirty="0"/>
          </a:p>
        </p:txBody>
      </p:sp>
    </p:spTree>
    <p:extLst>
      <p:ext uri="{BB962C8B-B14F-4D97-AF65-F5344CB8AC3E}">
        <p14:creationId xmlns:p14="http://schemas.microsoft.com/office/powerpoint/2010/main" val="4100419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3"/>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reeform 4"/>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Freeform 5"/>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6"/>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252FF7C0-E9E6-466D-B4DC-2C86BDC386D6}" type="datetimeFigureOut">
              <a:rPr lang="en-US"/>
              <a:pPr>
                <a:defRPr/>
              </a:pPr>
              <a:t>9/23/2013</a:t>
            </a:fld>
            <a:endParaRPr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889D85F4-A72C-4BAB-A140-98F0BF20E0B7}" type="slidenum">
              <a:rPr lang="en-US"/>
              <a:pPr>
                <a:defRPr/>
              </a:pPr>
              <a:t>‹#›</a:t>
            </a:fld>
            <a:endParaRPr lang="en-US" dirty="0"/>
          </a:p>
        </p:txBody>
      </p:sp>
    </p:spTree>
    <p:extLst>
      <p:ext uri="{BB962C8B-B14F-4D97-AF65-F5344CB8AC3E}">
        <p14:creationId xmlns:p14="http://schemas.microsoft.com/office/powerpoint/2010/main" val="221796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3"/>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reeform 4"/>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Freeform 5"/>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6"/>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91FC8C89-1E24-4892-85AB-61894A2ABFC4}" type="datetimeFigureOut">
              <a:rPr lang="en-US"/>
              <a:pPr>
                <a:defRPr/>
              </a:pPr>
              <a:t>9/23/2013</a:t>
            </a:fld>
            <a:endParaRPr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267FF4D0-31F9-420D-B576-ED1072CE9545}" type="slidenum">
              <a:rPr lang="en-US"/>
              <a:pPr>
                <a:defRPr/>
              </a:pPr>
              <a:t>‹#›</a:t>
            </a:fld>
            <a:endParaRPr lang="en-US" dirty="0"/>
          </a:p>
        </p:txBody>
      </p:sp>
    </p:spTree>
    <p:extLst>
      <p:ext uri="{BB962C8B-B14F-4D97-AF65-F5344CB8AC3E}">
        <p14:creationId xmlns:p14="http://schemas.microsoft.com/office/powerpoint/2010/main" val="2605330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p:nvPr/>
        </p:nvSpPr>
        <p:spPr>
          <a:xfrm>
            <a:off x="0" y="5292725"/>
            <a:ext cx="9144000"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5" name="Freeform 4"/>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6" name="Freeform 5"/>
          <p:cNvSpPr/>
          <p:nvPr/>
        </p:nvSpPr>
        <p:spPr>
          <a:xfrm>
            <a:off x="0" y="5546725"/>
            <a:ext cx="9147175" cy="1312863"/>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7" name="Rectangle 6"/>
          <p:cNvSpPr/>
          <p:nvPr/>
        </p:nvSpPr>
        <p:spPr>
          <a:xfrm>
            <a:off x="0" y="5262563"/>
            <a:ext cx="9144000" cy="746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reeform 7"/>
          <p:cNvSpPr/>
          <p:nvPr/>
        </p:nvSpPr>
        <p:spPr>
          <a:xfrm>
            <a:off x="0" y="5502275"/>
            <a:ext cx="9144000" cy="1271588"/>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AFF962F6-CAE1-44DA-9AA8-4BBC5F8E4911}" type="datetimeFigureOut">
              <a:rPr lang="en-US"/>
              <a:pPr>
                <a:defRPr/>
              </a:pPr>
              <a:t>9/23/2013</a:t>
            </a:fld>
            <a:endParaRPr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normAutofit/>
          </a:bodyPr>
          <a:lstStyle>
            <a:lvl1pPr>
              <a:defRPr/>
            </a:lvl1pPr>
          </a:lstStyle>
          <a:p>
            <a:pPr>
              <a:defRPr/>
            </a:pPr>
            <a:fld id="{63BB8EA7-4ED7-4FCF-8F7D-D20E8ABBA7E1}" type="slidenum">
              <a:rPr lang="en-US"/>
              <a:pPr>
                <a:defRPr/>
              </a:pPr>
              <a:t>‹#›</a:t>
            </a:fld>
            <a:endParaRPr lang="en-US" dirty="0"/>
          </a:p>
        </p:txBody>
      </p:sp>
    </p:spTree>
    <p:extLst>
      <p:ext uri="{BB962C8B-B14F-4D97-AF65-F5344CB8AC3E}">
        <p14:creationId xmlns:p14="http://schemas.microsoft.com/office/powerpoint/2010/main" val="2182220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3"/>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reeform 4"/>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Freeform 5"/>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6"/>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360A316D-D8D2-4036-80EE-695DBEF0FDEC}" type="datetimeFigureOut">
              <a:rPr lang="en-US"/>
              <a:pPr>
                <a:defRPr/>
              </a:pPr>
              <a:t>9/23/2013</a:t>
            </a:fld>
            <a:endParaRPr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C874E70D-ABB2-4881-9C0C-273799280126}" type="slidenum">
              <a:rPr lang="en-US"/>
              <a:pPr>
                <a:defRPr/>
              </a:pPr>
              <a:t>‹#›</a:t>
            </a:fld>
            <a:endParaRPr lang="en-US" dirty="0"/>
          </a:p>
        </p:txBody>
      </p:sp>
    </p:spTree>
    <p:extLst>
      <p:ext uri="{BB962C8B-B14F-4D97-AF65-F5344CB8AC3E}">
        <p14:creationId xmlns:p14="http://schemas.microsoft.com/office/powerpoint/2010/main" val="1904931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p:nvPr/>
        </p:nvSpPr>
        <p:spPr>
          <a:xfrm>
            <a:off x="0" y="5546725"/>
            <a:ext cx="9147175" cy="1312863"/>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reeform 4"/>
          <p:cNvSpPr/>
          <p:nvPr/>
        </p:nvSpPr>
        <p:spPr>
          <a:xfrm>
            <a:off x="0" y="5292725"/>
            <a:ext cx="9144000"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Freeform 5"/>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0" y="5262563"/>
            <a:ext cx="9144000" cy="746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reeform 7"/>
          <p:cNvSpPr/>
          <p:nvPr/>
        </p:nvSpPr>
        <p:spPr>
          <a:xfrm>
            <a:off x="0" y="5502275"/>
            <a:ext cx="9144000" cy="1271588"/>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BDA909CA-6642-4968-A5EE-68627C006AED}" type="datetimeFigureOut">
              <a:rPr lang="en-US"/>
              <a:pPr>
                <a:defRPr/>
              </a:pPr>
              <a:t>9/23/2013</a:t>
            </a:fld>
            <a:endParaRPr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EDB8DE73-F781-4105-A2D2-70592CBD481A}" type="slidenum">
              <a:rPr lang="en-US"/>
              <a:pPr>
                <a:defRPr/>
              </a:pPr>
              <a:t>‹#›</a:t>
            </a:fld>
            <a:endParaRPr lang="en-US" dirty="0"/>
          </a:p>
        </p:txBody>
      </p:sp>
    </p:spTree>
    <p:extLst>
      <p:ext uri="{BB962C8B-B14F-4D97-AF65-F5344CB8AC3E}">
        <p14:creationId xmlns:p14="http://schemas.microsoft.com/office/powerpoint/2010/main" val="321657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4"/>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Freeform 5"/>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6"/>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reeform 7"/>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5"/>
          </p:nvPr>
        </p:nvSpPr>
        <p:spPr/>
        <p:txBody>
          <a:bodyPr/>
          <a:lstStyle>
            <a:lvl1pPr>
              <a:defRPr/>
            </a:lvl1pPr>
          </a:lstStyle>
          <a:p>
            <a:pPr>
              <a:defRPr/>
            </a:pPr>
            <a:fld id="{EA04EA7F-FCC1-41B0-9B8D-0578D78DBCAE}" type="datetimeFigureOut">
              <a:rPr lang="en-US"/>
              <a:pPr>
                <a:defRPr/>
              </a:pPr>
              <a:t>9/23/2013</a:t>
            </a:fld>
            <a:endParaRPr dirty="0"/>
          </a:p>
        </p:txBody>
      </p:sp>
      <p:sp>
        <p:nvSpPr>
          <p:cNvPr id="10" name="Footer Placeholder 5"/>
          <p:cNvSpPr>
            <a:spLocks noGrp="1"/>
          </p:cNvSpPr>
          <p:nvPr>
            <p:ph type="ftr" sz="quarter" idx="16"/>
          </p:nvPr>
        </p:nvSpPr>
        <p:spPr/>
        <p:txBody>
          <a:bodyPr/>
          <a:lstStyle>
            <a:lvl1pPr>
              <a:defRPr/>
            </a:lvl1pPr>
          </a:lstStyle>
          <a:p>
            <a:pPr>
              <a:defRPr/>
            </a:pPr>
            <a:endParaRPr lang="en-US"/>
          </a:p>
        </p:txBody>
      </p:sp>
      <p:sp>
        <p:nvSpPr>
          <p:cNvPr id="11" name="Slide Number Placeholder 6"/>
          <p:cNvSpPr>
            <a:spLocks noGrp="1"/>
          </p:cNvSpPr>
          <p:nvPr>
            <p:ph type="sldNum" sz="quarter" idx="17"/>
          </p:nvPr>
        </p:nvSpPr>
        <p:spPr/>
        <p:txBody>
          <a:bodyPr/>
          <a:lstStyle>
            <a:lvl1pPr>
              <a:defRPr/>
            </a:lvl1pPr>
          </a:lstStyle>
          <a:p>
            <a:pPr>
              <a:defRPr/>
            </a:pPr>
            <a:fld id="{12A68F10-4DB9-4576-899D-F8B5965E6707}" type="slidenum">
              <a:rPr lang="en-US"/>
              <a:pPr>
                <a:defRPr/>
              </a:pPr>
              <a:t>‹#›</a:t>
            </a:fld>
            <a:endParaRPr lang="en-US" dirty="0"/>
          </a:p>
        </p:txBody>
      </p:sp>
    </p:spTree>
    <p:extLst>
      <p:ext uri="{BB962C8B-B14F-4D97-AF65-F5344CB8AC3E}">
        <p14:creationId xmlns:p14="http://schemas.microsoft.com/office/powerpoint/2010/main" val="4241170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6"/>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reeform 7"/>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Freeform 8"/>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Freeform 9"/>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5"/>
          </p:nvPr>
        </p:nvSpPr>
        <p:spPr/>
        <p:txBody>
          <a:bodyPr/>
          <a:lstStyle>
            <a:lvl1pPr>
              <a:defRPr/>
            </a:lvl1pPr>
          </a:lstStyle>
          <a:p>
            <a:pPr>
              <a:defRPr/>
            </a:pPr>
            <a:fld id="{E3D95FCB-CD1D-477D-BD13-6C88B9D8C776}" type="datetimeFigureOut">
              <a:rPr lang="en-US"/>
              <a:pPr>
                <a:defRPr/>
              </a:pPr>
              <a:t>9/23/2013</a:t>
            </a:fld>
            <a:endParaRPr dirty="0"/>
          </a:p>
        </p:txBody>
      </p:sp>
      <p:sp>
        <p:nvSpPr>
          <p:cNvPr id="12" name="Footer Placeholder 7"/>
          <p:cNvSpPr>
            <a:spLocks noGrp="1"/>
          </p:cNvSpPr>
          <p:nvPr>
            <p:ph type="ftr" sz="quarter" idx="16"/>
          </p:nvPr>
        </p:nvSpPr>
        <p:spPr/>
        <p:txBody>
          <a:bodyPr/>
          <a:lstStyle>
            <a:lvl1pPr>
              <a:defRPr/>
            </a:lvl1pPr>
          </a:lstStyle>
          <a:p>
            <a:pPr>
              <a:defRPr/>
            </a:pPr>
            <a:endParaRPr lang="en-US"/>
          </a:p>
        </p:txBody>
      </p:sp>
      <p:sp>
        <p:nvSpPr>
          <p:cNvPr id="13" name="Slide Number Placeholder 8"/>
          <p:cNvSpPr>
            <a:spLocks noGrp="1"/>
          </p:cNvSpPr>
          <p:nvPr>
            <p:ph type="sldNum" sz="quarter" idx="17"/>
          </p:nvPr>
        </p:nvSpPr>
        <p:spPr/>
        <p:txBody>
          <a:bodyPr/>
          <a:lstStyle>
            <a:lvl1pPr>
              <a:defRPr/>
            </a:lvl1pPr>
          </a:lstStyle>
          <a:p>
            <a:pPr>
              <a:defRPr/>
            </a:pPr>
            <a:fld id="{E3D11B57-3841-4FFD-8A45-49F5846D37EE}" type="slidenum">
              <a:rPr lang="en-US"/>
              <a:pPr>
                <a:defRPr/>
              </a:pPr>
              <a:t>‹#›</a:t>
            </a:fld>
            <a:endParaRPr lang="en-US" dirty="0"/>
          </a:p>
        </p:txBody>
      </p:sp>
    </p:spTree>
    <p:extLst>
      <p:ext uri="{BB962C8B-B14F-4D97-AF65-F5344CB8AC3E}">
        <p14:creationId xmlns:p14="http://schemas.microsoft.com/office/powerpoint/2010/main" val="602235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2"/>
          <p:cNvSpPr/>
          <p:nvPr/>
        </p:nvSpPr>
        <p:spPr>
          <a:xfrm>
            <a:off x="0" y="5010150"/>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Freeform 3"/>
          <p:cNvSpPr/>
          <p:nvPr/>
        </p:nvSpPr>
        <p:spPr>
          <a:xfrm>
            <a:off x="0" y="5730875"/>
            <a:ext cx="9147175" cy="1127125"/>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reeform 4"/>
          <p:cNvSpPr/>
          <p:nvPr/>
        </p:nvSpPr>
        <p:spPr>
          <a:xfrm>
            <a:off x="0" y="4973638"/>
            <a:ext cx="7675563" cy="928687"/>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Freeform 5"/>
          <p:cNvSpPr/>
          <p:nvPr/>
        </p:nvSpPr>
        <p:spPr>
          <a:xfrm>
            <a:off x="-3175" y="5695950"/>
            <a:ext cx="9147175" cy="930275"/>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FA77D332-3889-41BC-AF4D-E714DB8C1846}" type="datetimeFigureOut">
              <a:rPr lang="en-US"/>
              <a:pPr>
                <a:defRPr/>
              </a:pPr>
              <a:t>9/23/2013</a:t>
            </a:fld>
            <a:endParaRPr dirty="0"/>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A2B9FA2D-E9F2-45B6-8DCD-7332AD42F93E}" type="slidenum">
              <a:rPr lang="en-US"/>
              <a:pPr>
                <a:defRPr/>
              </a:pPr>
              <a:t>‹#›</a:t>
            </a:fld>
            <a:endParaRPr lang="en-US" dirty="0"/>
          </a:p>
        </p:txBody>
      </p:sp>
    </p:spTree>
    <p:extLst>
      <p:ext uri="{BB962C8B-B14F-4D97-AF65-F5344CB8AC3E}">
        <p14:creationId xmlns:p14="http://schemas.microsoft.com/office/powerpoint/2010/main" val="1409843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
          <p:cNvSpPr/>
          <p:nvPr/>
        </p:nvSpPr>
        <p:spPr>
          <a:xfrm>
            <a:off x="0" y="5730875"/>
            <a:ext cx="9147175" cy="1127125"/>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Freeform 2"/>
          <p:cNvSpPr/>
          <p:nvPr/>
        </p:nvSpPr>
        <p:spPr>
          <a:xfrm>
            <a:off x="0" y="5381625"/>
            <a:ext cx="3286125" cy="1208088"/>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Freeform 3"/>
          <p:cNvSpPr/>
          <p:nvPr/>
        </p:nvSpPr>
        <p:spPr>
          <a:xfrm>
            <a:off x="-3175" y="5695950"/>
            <a:ext cx="9147175" cy="930275"/>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reeform 4"/>
          <p:cNvSpPr/>
          <p:nvPr/>
        </p:nvSpPr>
        <p:spPr>
          <a:xfrm>
            <a:off x="0" y="5346700"/>
            <a:ext cx="3425825" cy="944563"/>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Date Placeholder 1"/>
          <p:cNvSpPr>
            <a:spLocks noGrp="1"/>
          </p:cNvSpPr>
          <p:nvPr>
            <p:ph type="dt" sz="half" idx="10"/>
          </p:nvPr>
        </p:nvSpPr>
        <p:spPr/>
        <p:txBody>
          <a:bodyPr/>
          <a:lstStyle>
            <a:lvl1pPr>
              <a:defRPr/>
            </a:lvl1pPr>
          </a:lstStyle>
          <a:p>
            <a:pPr>
              <a:defRPr/>
            </a:pPr>
            <a:fld id="{4F6EB508-3C84-4365-B7DA-E55F6A369D6B}" type="datetimeFigureOut">
              <a:rPr lang="en-US"/>
              <a:pPr>
                <a:defRPr/>
              </a:pPr>
              <a:t>9/23/2013</a:t>
            </a:fld>
            <a:endParaRPr dirty="0"/>
          </a:p>
        </p:txBody>
      </p:sp>
      <p:sp>
        <p:nvSpPr>
          <p:cNvPr id="7" name="Footer Placeholder 2"/>
          <p:cNvSpPr>
            <a:spLocks noGrp="1"/>
          </p:cNvSpPr>
          <p:nvPr>
            <p:ph type="ftr" sz="quarter" idx="11"/>
          </p:nvPr>
        </p:nvSpPr>
        <p:spPr/>
        <p:txBody>
          <a:bodyPr/>
          <a:lstStyle>
            <a:lvl1pPr>
              <a:defRPr/>
            </a:lvl1pPr>
          </a:lstStyle>
          <a:p>
            <a:pPr>
              <a:defRPr/>
            </a:pPr>
            <a:endParaRPr lang="en-US"/>
          </a:p>
        </p:txBody>
      </p:sp>
      <p:sp>
        <p:nvSpPr>
          <p:cNvPr id="8" name="Slide Number Placeholder 3"/>
          <p:cNvSpPr>
            <a:spLocks noGrp="1"/>
          </p:cNvSpPr>
          <p:nvPr>
            <p:ph type="sldNum" sz="quarter" idx="12"/>
          </p:nvPr>
        </p:nvSpPr>
        <p:spPr/>
        <p:txBody>
          <a:bodyPr/>
          <a:lstStyle>
            <a:lvl1pPr>
              <a:defRPr/>
            </a:lvl1pPr>
          </a:lstStyle>
          <a:p>
            <a:pPr>
              <a:defRPr/>
            </a:pPr>
            <a:fld id="{08BE4469-5BB2-4CC1-9744-4E0B26C05D87}" type="slidenum">
              <a:rPr lang="en-US"/>
              <a:pPr>
                <a:defRPr/>
              </a:pPr>
              <a:t>‹#›</a:t>
            </a:fld>
            <a:endParaRPr lang="en-US" dirty="0"/>
          </a:p>
        </p:txBody>
      </p:sp>
    </p:spTree>
    <p:extLst>
      <p:ext uri="{BB962C8B-B14F-4D97-AF65-F5344CB8AC3E}">
        <p14:creationId xmlns:p14="http://schemas.microsoft.com/office/powerpoint/2010/main" val="1315551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4"/>
          <p:cNvSpPr/>
          <p:nvPr/>
        </p:nvSpPr>
        <p:spPr>
          <a:xfrm>
            <a:off x="0" y="5010150"/>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Freeform 5"/>
          <p:cNvSpPr/>
          <p:nvPr/>
        </p:nvSpPr>
        <p:spPr>
          <a:xfrm>
            <a:off x="0" y="5730875"/>
            <a:ext cx="9147175" cy="1127125"/>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6"/>
          <p:cNvSpPr/>
          <p:nvPr/>
        </p:nvSpPr>
        <p:spPr>
          <a:xfrm>
            <a:off x="0" y="4973638"/>
            <a:ext cx="7675563" cy="928687"/>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reeform 7"/>
          <p:cNvSpPr/>
          <p:nvPr/>
        </p:nvSpPr>
        <p:spPr>
          <a:xfrm>
            <a:off x="-3175" y="5695950"/>
            <a:ext cx="9147175" cy="930275"/>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9" name="Date Placeholder 4"/>
          <p:cNvSpPr>
            <a:spLocks noGrp="1"/>
          </p:cNvSpPr>
          <p:nvPr>
            <p:ph type="dt" sz="half" idx="15"/>
          </p:nvPr>
        </p:nvSpPr>
        <p:spPr/>
        <p:txBody>
          <a:bodyPr/>
          <a:lstStyle>
            <a:lvl1pPr>
              <a:defRPr/>
            </a:lvl1pPr>
          </a:lstStyle>
          <a:p>
            <a:pPr>
              <a:defRPr/>
            </a:pPr>
            <a:fld id="{FC679607-B2D1-427A-A67A-1CBC97CDC6AE}" type="datetimeFigureOut">
              <a:rPr lang="en-US"/>
              <a:pPr>
                <a:defRPr/>
              </a:pPr>
              <a:t>9/23/2013</a:t>
            </a:fld>
            <a:endParaRPr dirty="0"/>
          </a:p>
        </p:txBody>
      </p:sp>
      <p:sp>
        <p:nvSpPr>
          <p:cNvPr id="10" name="Footer Placeholder 5"/>
          <p:cNvSpPr>
            <a:spLocks noGrp="1"/>
          </p:cNvSpPr>
          <p:nvPr>
            <p:ph type="ftr" sz="quarter" idx="16"/>
          </p:nvPr>
        </p:nvSpPr>
        <p:spPr/>
        <p:txBody>
          <a:bodyPr/>
          <a:lstStyle>
            <a:lvl1pPr>
              <a:defRPr/>
            </a:lvl1pPr>
          </a:lstStyle>
          <a:p>
            <a:pPr>
              <a:defRPr/>
            </a:pPr>
            <a:endParaRPr lang="en-US"/>
          </a:p>
        </p:txBody>
      </p:sp>
      <p:sp>
        <p:nvSpPr>
          <p:cNvPr id="11" name="Slide Number Placeholder 6"/>
          <p:cNvSpPr>
            <a:spLocks noGrp="1"/>
          </p:cNvSpPr>
          <p:nvPr>
            <p:ph type="sldNum" sz="quarter" idx="17"/>
          </p:nvPr>
        </p:nvSpPr>
        <p:spPr/>
        <p:txBody>
          <a:bodyPr/>
          <a:lstStyle>
            <a:lvl1pPr>
              <a:defRPr/>
            </a:lvl1pPr>
          </a:lstStyle>
          <a:p>
            <a:pPr>
              <a:defRPr/>
            </a:pPr>
            <a:fld id="{48302ACB-62AB-4453-B090-D1F19989AD39}" type="slidenum">
              <a:rPr lang="en-US"/>
              <a:pPr>
                <a:defRPr/>
              </a:pPr>
              <a:t>‹#›</a:t>
            </a:fld>
            <a:endParaRPr lang="en-US" dirty="0"/>
          </a:p>
        </p:txBody>
      </p:sp>
    </p:spTree>
    <p:extLst>
      <p:ext uri="{BB962C8B-B14F-4D97-AF65-F5344CB8AC3E}">
        <p14:creationId xmlns:p14="http://schemas.microsoft.com/office/powerpoint/2010/main" val="117470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3"/>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reeform 4"/>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Freeform 5"/>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6"/>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A7773017-D687-4461-9982-3EF7E713D616}" type="datetimeFigureOut">
              <a:rPr lang="en-US"/>
              <a:pPr>
                <a:defRPr/>
              </a:pPr>
              <a:t>9/23/2013</a:t>
            </a:fld>
            <a:endParaRPr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BCB9FF18-95BF-44B7-AED1-DFE4DF781A6B}" type="slidenum">
              <a:rPr lang="en-US"/>
              <a:pPr>
                <a:defRPr/>
              </a:pPr>
              <a:t>‹#›</a:t>
            </a:fld>
            <a:endParaRPr lang="en-US" dirty="0"/>
          </a:p>
        </p:txBody>
      </p:sp>
    </p:spTree>
    <p:extLst>
      <p:ext uri="{BB962C8B-B14F-4D97-AF65-F5344CB8AC3E}">
        <p14:creationId xmlns:p14="http://schemas.microsoft.com/office/powerpoint/2010/main" val="1951116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Freeform 5"/>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6"/>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reeform 7"/>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rtlCol="0">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9" name="Date Placeholder 4"/>
          <p:cNvSpPr>
            <a:spLocks noGrp="1"/>
          </p:cNvSpPr>
          <p:nvPr>
            <p:ph type="dt" sz="half" idx="15"/>
          </p:nvPr>
        </p:nvSpPr>
        <p:spPr/>
        <p:txBody>
          <a:bodyPr/>
          <a:lstStyle>
            <a:lvl1pPr>
              <a:defRPr/>
            </a:lvl1pPr>
          </a:lstStyle>
          <a:p>
            <a:pPr>
              <a:defRPr/>
            </a:pPr>
            <a:fld id="{C693ADAC-BCB4-4086-A446-E80B208AFAFC}" type="datetimeFigureOut">
              <a:rPr lang="en-US"/>
              <a:pPr>
                <a:defRPr/>
              </a:pPr>
              <a:t>9/23/2013</a:t>
            </a:fld>
            <a:endParaRPr dirty="0"/>
          </a:p>
        </p:txBody>
      </p:sp>
      <p:sp>
        <p:nvSpPr>
          <p:cNvPr id="10" name="Footer Placeholder 5"/>
          <p:cNvSpPr>
            <a:spLocks noGrp="1"/>
          </p:cNvSpPr>
          <p:nvPr>
            <p:ph type="ftr" sz="quarter" idx="16"/>
          </p:nvPr>
        </p:nvSpPr>
        <p:spPr/>
        <p:txBody>
          <a:bodyPr/>
          <a:lstStyle>
            <a:lvl1pPr>
              <a:defRPr/>
            </a:lvl1pPr>
          </a:lstStyle>
          <a:p>
            <a:pPr>
              <a:defRPr/>
            </a:pPr>
            <a:endParaRPr lang="en-US"/>
          </a:p>
        </p:txBody>
      </p:sp>
      <p:sp>
        <p:nvSpPr>
          <p:cNvPr id="11" name="Slide Number Placeholder 6"/>
          <p:cNvSpPr>
            <a:spLocks noGrp="1"/>
          </p:cNvSpPr>
          <p:nvPr>
            <p:ph type="sldNum" sz="quarter" idx="17"/>
          </p:nvPr>
        </p:nvSpPr>
        <p:spPr/>
        <p:txBody>
          <a:bodyPr/>
          <a:lstStyle>
            <a:lvl1pPr>
              <a:defRPr/>
            </a:lvl1pPr>
          </a:lstStyle>
          <a:p>
            <a:pPr>
              <a:defRPr/>
            </a:pPr>
            <a:fld id="{8CA20201-7284-4D99-97CA-0EDCD16B6F91}" type="slidenum">
              <a:rPr lang="en-US"/>
              <a:pPr>
                <a:defRPr/>
              </a:pPr>
              <a:t>‹#›</a:t>
            </a:fld>
            <a:endParaRPr lang="en-US" dirty="0"/>
          </a:p>
        </p:txBody>
      </p:sp>
    </p:spTree>
    <p:extLst>
      <p:ext uri="{BB962C8B-B14F-4D97-AF65-F5344CB8AC3E}">
        <p14:creationId xmlns:p14="http://schemas.microsoft.com/office/powerpoint/2010/main" val="3493055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3"/>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reeform 4"/>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Freeform 5"/>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6"/>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3B9FBB51-F070-46D3-BFA4-20295DA6E2CD}" type="datetimeFigureOut">
              <a:rPr lang="en-US"/>
              <a:pPr>
                <a:defRPr/>
              </a:pPr>
              <a:t>9/23/2013</a:t>
            </a:fld>
            <a:endParaRPr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DAEFAE43-5B07-4C22-BA55-956C744AABF1}" type="slidenum">
              <a:rPr lang="en-US"/>
              <a:pPr>
                <a:defRPr/>
              </a:pPr>
              <a:t>‹#›</a:t>
            </a:fld>
            <a:endParaRPr lang="en-US" dirty="0"/>
          </a:p>
        </p:txBody>
      </p:sp>
    </p:spTree>
    <p:extLst>
      <p:ext uri="{BB962C8B-B14F-4D97-AF65-F5344CB8AC3E}">
        <p14:creationId xmlns:p14="http://schemas.microsoft.com/office/powerpoint/2010/main" val="781695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3"/>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reeform 4"/>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Freeform 5"/>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6"/>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D024A8CB-DD8D-4AC9-A3D1-828EAC8FB2FD}" type="datetimeFigureOut">
              <a:rPr lang="en-US"/>
              <a:pPr>
                <a:defRPr/>
              </a:pPr>
              <a:t>9/23/2013</a:t>
            </a:fld>
            <a:endParaRPr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4183A114-1FC0-46B8-A963-9F13D08EA801}" type="slidenum">
              <a:rPr lang="en-US"/>
              <a:pPr>
                <a:defRPr/>
              </a:pPr>
              <a:t>‹#›</a:t>
            </a:fld>
            <a:endParaRPr lang="en-US" dirty="0"/>
          </a:p>
        </p:txBody>
      </p:sp>
    </p:spTree>
    <p:extLst>
      <p:ext uri="{BB962C8B-B14F-4D97-AF65-F5344CB8AC3E}">
        <p14:creationId xmlns:p14="http://schemas.microsoft.com/office/powerpoint/2010/main" val="333821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p:nvPr/>
        </p:nvSpPr>
        <p:spPr>
          <a:xfrm>
            <a:off x="0" y="5546725"/>
            <a:ext cx="9147175" cy="1312863"/>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reeform 4"/>
          <p:cNvSpPr/>
          <p:nvPr/>
        </p:nvSpPr>
        <p:spPr>
          <a:xfrm>
            <a:off x="0" y="5292725"/>
            <a:ext cx="9144000"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Freeform 5"/>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0" y="5262563"/>
            <a:ext cx="9144000" cy="746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reeform 7"/>
          <p:cNvSpPr/>
          <p:nvPr/>
        </p:nvSpPr>
        <p:spPr>
          <a:xfrm>
            <a:off x="0" y="5502275"/>
            <a:ext cx="9144000" cy="1271588"/>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6AB9C182-B893-4FDD-83F8-8D1A90CD9818}" type="datetimeFigureOut">
              <a:rPr lang="en-US"/>
              <a:pPr>
                <a:defRPr/>
              </a:pPr>
              <a:t>9/23/2013</a:t>
            </a:fld>
            <a:endParaRPr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31B4A20E-4AD5-401E-B48A-9510E651813E}" type="slidenum">
              <a:rPr lang="en-US"/>
              <a:pPr>
                <a:defRPr/>
              </a:pPr>
              <a:t>‹#›</a:t>
            </a:fld>
            <a:endParaRPr lang="en-US" dirty="0"/>
          </a:p>
        </p:txBody>
      </p:sp>
    </p:spTree>
    <p:extLst>
      <p:ext uri="{BB962C8B-B14F-4D97-AF65-F5344CB8AC3E}">
        <p14:creationId xmlns:p14="http://schemas.microsoft.com/office/powerpoint/2010/main" val="2521452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4"/>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Freeform 5"/>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6"/>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reeform 7"/>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5"/>
          </p:nvPr>
        </p:nvSpPr>
        <p:spPr/>
        <p:txBody>
          <a:bodyPr/>
          <a:lstStyle>
            <a:lvl1pPr>
              <a:defRPr/>
            </a:lvl1pPr>
          </a:lstStyle>
          <a:p>
            <a:pPr>
              <a:defRPr/>
            </a:pPr>
            <a:fld id="{9AA45809-64AB-472E-8691-0A3E9AD30D8A}" type="datetimeFigureOut">
              <a:rPr lang="en-US"/>
              <a:pPr>
                <a:defRPr/>
              </a:pPr>
              <a:t>9/23/2013</a:t>
            </a:fld>
            <a:endParaRPr dirty="0"/>
          </a:p>
        </p:txBody>
      </p:sp>
      <p:sp>
        <p:nvSpPr>
          <p:cNvPr id="10" name="Footer Placeholder 5"/>
          <p:cNvSpPr>
            <a:spLocks noGrp="1"/>
          </p:cNvSpPr>
          <p:nvPr>
            <p:ph type="ftr" sz="quarter" idx="16"/>
          </p:nvPr>
        </p:nvSpPr>
        <p:spPr/>
        <p:txBody>
          <a:bodyPr/>
          <a:lstStyle>
            <a:lvl1pPr>
              <a:defRPr/>
            </a:lvl1pPr>
          </a:lstStyle>
          <a:p>
            <a:pPr>
              <a:defRPr/>
            </a:pPr>
            <a:endParaRPr lang="en-US"/>
          </a:p>
        </p:txBody>
      </p:sp>
      <p:sp>
        <p:nvSpPr>
          <p:cNvPr id="11" name="Slide Number Placeholder 6"/>
          <p:cNvSpPr>
            <a:spLocks noGrp="1"/>
          </p:cNvSpPr>
          <p:nvPr>
            <p:ph type="sldNum" sz="quarter" idx="17"/>
          </p:nvPr>
        </p:nvSpPr>
        <p:spPr/>
        <p:txBody>
          <a:bodyPr/>
          <a:lstStyle>
            <a:lvl1pPr>
              <a:defRPr/>
            </a:lvl1pPr>
          </a:lstStyle>
          <a:p>
            <a:pPr>
              <a:defRPr/>
            </a:pPr>
            <a:fld id="{AEF04F0A-170B-4BAF-AFF8-133E39A80452}" type="slidenum">
              <a:rPr lang="en-US"/>
              <a:pPr>
                <a:defRPr/>
              </a:pPr>
              <a:t>‹#›</a:t>
            </a:fld>
            <a:endParaRPr lang="en-US" dirty="0"/>
          </a:p>
        </p:txBody>
      </p:sp>
    </p:spTree>
    <p:extLst>
      <p:ext uri="{BB962C8B-B14F-4D97-AF65-F5344CB8AC3E}">
        <p14:creationId xmlns:p14="http://schemas.microsoft.com/office/powerpoint/2010/main" val="925565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6"/>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reeform 7"/>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Freeform 8"/>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Freeform 9"/>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5"/>
          </p:nvPr>
        </p:nvSpPr>
        <p:spPr/>
        <p:txBody>
          <a:bodyPr/>
          <a:lstStyle>
            <a:lvl1pPr>
              <a:defRPr/>
            </a:lvl1pPr>
          </a:lstStyle>
          <a:p>
            <a:pPr>
              <a:defRPr/>
            </a:pPr>
            <a:fld id="{53404D6A-F2FE-4675-A4E4-64BB686F9481}" type="datetimeFigureOut">
              <a:rPr lang="en-US"/>
              <a:pPr>
                <a:defRPr/>
              </a:pPr>
              <a:t>9/23/2013</a:t>
            </a:fld>
            <a:endParaRPr dirty="0"/>
          </a:p>
        </p:txBody>
      </p:sp>
      <p:sp>
        <p:nvSpPr>
          <p:cNvPr id="12" name="Footer Placeholder 7"/>
          <p:cNvSpPr>
            <a:spLocks noGrp="1"/>
          </p:cNvSpPr>
          <p:nvPr>
            <p:ph type="ftr" sz="quarter" idx="16"/>
          </p:nvPr>
        </p:nvSpPr>
        <p:spPr/>
        <p:txBody>
          <a:bodyPr/>
          <a:lstStyle>
            <a:lvl1pPr>
              <a:defRPr/>
            </a:lvl1pPr>
          </a:lstStyle>
          <a:p>
            <a:pPr>
              <a:defRPr/>
            </a:pPr>
            <a:endParaRPr lang="en-US"/>
          </a:p>
        </p:txBody>
      </p:sp>
      <p:sp>
        <p:nvSpPr>
          <p:cNvPr id="13" name="Slide Number Placeholder 8"/>
          <p:cNvSpPr>
            <a:spLocks noGrp="1"/>
          </p:cNvSpPr>
          <p:nvPr>
            <p:ph type="sldNum" sz="quarter" idx="17"/>
          </p:nvPr>
        </p:nvSpPr>
        <p:spPr/>
        <p:txBody>
          <a:bodyPr/>
          <a:lstStyle>
            <a:lvl1pPr>
              <a:defRPr/>
            </a:lvl1pPr>
          </a:lstStyle>
          <a:p>
            <a:pPr>
              <a:defRPr/>
            </a:pPr>
            <a:fld id="{875D8F22-DE86-4963-AC3F-F30B789400DE}" type="slidenum">
              <a:rPr lang="en-US"/>
              <a:pPr>
                <a:defRPr/>
              </a:pPr>
              <a:t>‹#›</a:t>
            </a:fld>
            <a:endParaRPr lang="en-US" dirty="0"/>
          </a:p>
        </p:txBody>
      </p:sp>
    </p:spTree>
    <p:extLst>
      <p:ext uri="{BB962C8B-B14F-4D97-AF65-F5344CB8AC3E}">
        <p14:creationId xmlns:p14="http://schemas.microsoft.com/office/powerpoint/2010/main" val="158066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2"/>
          <p:cNvSpPr/>
          <p:nvPr/>
        </p:nvSpPr>
        <p:spPr>
          <a:xfrm>
            <a:off x="0" y="5010150"/>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Freeform 3"/>
          <p:cNvSpPr/>
          <p:nvPr/>
        </p:nvSpPr>
        <p:spPr>
          <a:xfrm>
            <a:off x="0" y="5730875"/>
            <a:ext cx="9147175" cy="1127125"/>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reeform 4"/>
          <p:cNvSpPr/>
          <p:nvPr/>
        </p:nvSpPr>
        <p:spPr>
          <a:xfrm>
            <a:off x="0" y="4973638"/>
            <a:ext cx="7675563" cy="928687"/>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Freeform 5"/>
          <p:cNvSpPr/>
          <p:nvPr/>
        </p:nvSpPr>
        <p:spPr>
          <a:xfrm>
            <a:off x="-3175" y="5695950"/>
            <a:ext cx="9147175" cy="930275"/>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A51FAD79-B5AB-4292-AFB8-11EEC4F0EDCF}" type="datetimeFigureOut">
              <a:rPr lang="en-US"/>
              <a:pPr>
                <a:defRPr/>
              </a:pPr>
              <a:t>9/23/2013</a:t>
            </a:fld>
            <a:endParaRPr dirty="0"/>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25DD3A34-F77F-4D8F-B782-68DF74969EA9}" type="slidenum">
              <a:rPr lang="en-US"/>
              <a:pPr>
                <a:defRPr/>
              </a:pPr>
              <a:t>‹#›</a:t>
            </a:fld>
            <a:endParaRPr lang="en-US" dirty="0"/>
          </a:p>
        </p:txBody>
      </p:sp>
    </p:spTree>
    <p:extLst>
      <p:ext uri="{BB962C8B-B14F-4D97-AF65-F5344CB8AC3E}">
        <p14:creationId xmlns:p14="http://schemas.microsoft.com/office/powerpoint/2010/main" val="147383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
          <p:cNvSpPr/>
          <p:nvPr/>
        </p:nvSpPr>
        <p:spPr>
          <a:xfrm>
            <a:off x="0" y="5730875"/>
            <a:ext cx="9147175" cy="1127125"/>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Freeform 2"/>
          <p:cNvSpPr/>
          <p:nvPr/>
        </p:nvSpPr>
        <p:spPr>
          <a:xfrm>
            <a:off x="0" y="5381625"/>
            <a:ext cx="3286125" cy="1208088"/>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Freeform 3"/>
          <p:cNvSpPr/>
          <p:nvPr/>
        </p:nvSpPr>
        <p:spPr>
          <a:xfrm>
            <a:off x="-3175" y="5695950"/>
            <a:ext cx="9147175" cy="930275"/>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reeform 4"/>
          <p:cNvSpPr/>
          <p:nvPr/>
        </p:nvSpPr>
        <p:spPr>
          <a:xfrm>
            <a:off x="0" y="5346700"/>
            <a:ext cx="3425825" cy="944563"/>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Date Placeholder 1"/>
          <p:cNvSpPr>
            <a:spLocks noGrp="1"/>
          </p:cNvSpPr>
          <p:nvPr>
            <p:ph type="dt" sz="half" idx="10"/>
          </p:nvPr>
        </p:nvSpPr>
        <p:spPr/>
        <p:txBody>
          <a:bodyPr/>
          <a:lstStyle>
            <a:lvl1pPr>
              <a:defRPr/>
            </a:lvl1pPr>
          </a:lstStyle>
          <a:p>
            <a:pPr>
              <a:defRPr/>
            </a:pPr>
            <a:fld id="{F9202C4A-13AF-4EFF-88D7-6FB7B2827733}" type="datetimeFigureOut">
              <a:rPr lang="en-US"/>
              <a:pPr>
                <a:defRPr/>
              </a:pPr>
              <a:t>9/23/2013</a:t>
            </a:fld>
            <a:endParaRPr dirty="0"/>
          </a:p>
        </p:txBody>
      </p:sp>
      <p:sp>
        <p:nvSpPr>
          <p:cNvPr id="7" name="Footer Placeholder 2"/>
          <p:cNvSpPr>
            <a:spLocks noGrp="1"/>
          </p:cNvSpPr>
          <p:nvPr>
            <p:ph type="ftr" sz="quarter" idx="11"/>
          </p:nvPr>
        </p:nvSpPr>
        <p:spPr/>
        <p:txBody>
          <a:bodyPr/>
          <a:lstStyle>
            <a:lvl1pPr>
              <a:defRPr/>
            </a:lvl1pPr>
          </a:lstStyle>
          <a:p>
            <a:pPr>
              <a:defRPr/>
            </a:pPr>
            <a:endParaRPr lang="en-US"/>
          </a:p>
        </p:txBody>
      </p:sp>
      <p:sp>
        <p:nvSpPr>
          <p:cNvPr id="8" name="Slide Number Placeholder 3"/>
          <p:cNvSpPr>
            <a:spLocks noGrp="1"/>
          </p:cNvSpPr>
          <p:nvPr>
            <p:ph type="sldNum" sz="quarter" idx="12"/>
          </p:nvPr>
        </p:nvSpPr>
        <p:spPr/>
        <p:txBody>
          <a:bodyPr/>
          <a:lstStyle>
            <a:lvl1pPr>
              <a:defRPr/>
            </a:lvl1pPr>
          </a:lstStyle>
          <a:p>
            <a:pPr>
              <a:defRPr/>
            </a:pPr>
            <a:fld id="{6C270E86-E213-4A62-AB4D-B29190DBBCD2}" type="slidenum">
              <a:rPr lang="en-US"/>
              <a:pPr>
                <a:defRPr/>
              </a:pPr>
              <a:t>‹#›</a:t>
            </a:fld>
            <a:endParaRPr lang="en-US" dirty="0"/>
          </a:p>
        </p:txBody>
      </p:sp>
    </p:spTree>
    <p:extLst>
      <p:ext uri="{BB962C8B-B14F-4D97-AF65-F5344CB8AC3E}">
        <p14:creationId xmlns:p14="http://schemas.microsoft.com/office/powerpoint/2010/main" val="789141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4"/>
          <p:cNvSpPr/>
          <p:nvPr/>
        </p:nvSpPr>
        <p:spPr>
          <a:xfrm>
            <a:off x="0" y="5010150"/>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Freeform 5"/>
          <p:cNvSpPr/>
          <p:nvPr/>
        </p:nvSpPr>
        <p:spPr>
          <a:xfrm>
            <a:off x="0" y="5730875"/>
            <a:ext cx="9147175" cy="1127125"/>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6"/>
          <p:cNvSpPr/>
          <p:nvPr/>
        </p:nvSpPr>
        <p:spPr>
          <a:xfrm>
            <a:off x="0" y="4973638"/>
            <a:ext cx="7675563" cy="928687"/>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reeform 7"/>
          <p:cNvSpPr/>
          <p:nvPr/>
        </p:nvSpPr>
        <p:spPr>
          <a:xfrm>
            <a:off x="-3175" y="5695950"/>
            <a:ext cx="9147175" cy="930275"/>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9" name="Date Placeholder 4"/>
          <p:cNvSpPr>
            <a:spLocks noGrp="1"/>
          </p:cNvSpPr>
          <p:nvPr>
            <p:ph type="dt" sz="half" idx="15"/>
          </p:nvPr>
        </p:nvSpPr>
        <p:spPr/>
        <p:txBody>
          <a:bodyPr/>
          <a:lstStyle>
            <a:lvl1pPr>
              <a:defRPr/>
            </a:lvl1pPr>
          </a:lstStyle>
          <a:p>
            <a:pPr>
              <a:defRPr/>
            </a:pPr>
            <a:fld id="{D23A2EDB-DABF-4647-82FF-D655134FD63B}" type="datetimeFigureOut">
              <a:rPr lang="en-US"/>
              <a:pPr>
                <a:defRPr/>
              </a:pPr>
              <a:t>9/23/2013</a:t>
            </a:fld>
            <a:endParaRPr dirty="0"/>
          </a:p>
        </p:txBody>
      </p:sp>
      <p:sp>
        <p:nvSpPr>
          <p:cNvPr id="10" name="Footer Placeholder 5"/>
          <p:cNvSpPr>
            <a:spLocks noGrp="1"/>
          </p:cNvSpPr>
          <p:nvPr>
            <p:ph type="ftr" sz="quarter" idx="16"/>
          </p:nvPr>
        </p:nvSpPr>
        <p:spPr/>
        <p:txBody>
          <a:bodyPr/>
          <a:lstStyle>
            <a:lvl1pPr>
              <a:defRPr/>
            </a:lvl1pPr>
          </a:lstStyle>
          <a:p>
            <a:pPr>
              <a:defRPr/>
            </a:pPr>
            <a:endParaRPr lang="en-US"/>
          </a:p>
        </p:txBody>
      </p:sp>
      <p:sp>
        <p:nvSpPr>
          <p:cNvPr id="11" name="Slide Number Placeholder 6"/>
          <p:cNvSpPr>
            <a:spLocks noGrp="1"/>
          </p:cNvSpPr>
          <p:nvPr>
            <p:ph type="sldNum" sz="quarter" idx="17"/>
          </p:nvPr>
        </p:nvSpPr>
        <p:spPr/>
        <p:txBody>
          <a:bodyPr/>
          <a:lstStyle>
            <a:lvl1pPr>
              <a:defRPr/>
            </a:lvl1pPr>
          </a:lstStyle>
          <a:p>
            <a:pPr>
              <a:defRPr/>
            </a:pPr>
            <a:fld id="{66609AA4-2D8D-44FE-BF6F-DB0380063100}" type="slidenum">
              <a:rPr lang="en-US"/>
              <a:pPr>
                <a:defRPr/>
              </a:pPr>
              <a:t>‹#›</a:t>
            </a:fld>
            <a:endParaRPr lang="en-US" dirty="0"/>
          </a:p>
        </p:txBody>
      </p:sp>
    </p:spTree>
    <p:extLst>
      <p:ext uri="{BB962C8B-B14F-4D97-AF65-F5344CB8AC3E}">
        <p14:creationId xmlns:p14="http://schemas.microsoft.com/office/powerpoint/2010/main" val="3339715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Freeform 5"/>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6"/>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reeform 7"/>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rtlCol="0">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9" name="Date Placeholder 4"/>
          <p:cNvSpPr>
            <a:spLocks noGrp="1"/>
          </p:cNvSpPr>
          <p:nvPr>
            <p:ph type="dt" sz="half" idx="15"/>
          </p:nvPr>
        </p:nvSpPr>
        <p:spPr/>
        <p:txBody>
          <a:bodyPr/>
          <a:lstStyle>
            <a:lvl1pPr>
              <a:defRPr/>
            </a:lvl1pPr>
          </a:lstStyle>
          <a:p>
            <a:pPr>
              <a:defRPr/>
            </a:pPr>
            <a:fld id="{A3A392F8-7052-46AE-8C81-0157248D385F}" type="datetimeFigureOut">
              <a:rPr lang="en-US"/>
              <a:pPr>
                <a:defRPr/>
              </a:pPr>
              <a:t>9/23/2013</a:t>
            </a:fld>
            <a:endParaRPr dirty="0"/>
          </a:p>
        </p:txBody>
      </p:sp>
      <p:sp>
        <p:nvSpPr>
          <p:cNvPr id="10" name="Footer Placeholder 5"/>
          <p:cNvSpPr>
            <a:spLocks noGrp="1"/>
          </p:cNvSpPr>
          <p:nvPr>
            <p:ph type="ftr" sz="quarter" idx="16"/>
          </p:nvPr>
        </p:nvSpPr>
        <p:spPr/>
        <p:txBody>
          <a:bodyPr/>
          <a:lstStyle>
            <a:lvl1pPr>
              <a:defRPr/>
            </a:lvl1pPr>
          </a:lstStyle>
          <a:p>
            <a:pPr>
              <a:defRPr/>
            </a:pPr>
            <a:endParaRPr lang="en-US"/>
          </a:p>
        </p:txBody>
      </p:sp>
      <p:sp>
        <p:nvSpPr>
          <p:cNvPr id="11" name="Slide Number Placeholder 6"/>
          <p:cNvSpPr>
            <a:spLocks noGrp="1"/>
          </p:cNvSpPr>
          <p:nvPr>
            <p:ph type="sldNum" sz="quarter" idx="17"/>
          </p:nvPr>
        </p:nvSpPr>
        <p:spPr/>
        <p:txBody>
          <a:bodyPr/>
          <a:lstStyle>
            <a:lvl1pPr>
              <a:defRPr/>
            </a:lvl1pPr>
          </a:lstStyle>
          <a:p>
            <a:pPr>
              <a:defRPr/>
            </a:pPr>
            <a:fld id="{18935E51-2F5D-4500-8487-AA315CD00FB9}" type="slidenum">
              <a:rPr lang="en-US"/>
              <a:pPr>
                <a:defRPr/>
              </a:pPr>
              <a:t>‹#›</a:t>
            </a:fld>
            <a:endParaRPr lang="en-US" dirty="0"/>
          </a:p>
        </p:txBody>
      </p:sp>
    </p:spTree>
    <p:extLst>
      <p:ext uri="{BB962C8B-B14F-4D97-AF65-F5344CB8AC3E}">
        <p14:creationId xmlns:p14="http://schemas.microsoft.com/office/powerpoint/2010/main" val="1103977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1030" name="Text Placeholder 2"/>
          <p:cNvSpPr>
            <a:spLocks noGrp="1"/>
          </p:cNvSpPr>
          <p:nvPr>
            <p:ph type="body" idx="1"/>
          </p:nvPr>
        </p:nvSpPr>
        <p:spPr bwMode="auto">
          <a:xfrm>
            <a:off x="685800" y="1600200"/>
            <a:ext cx="7772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fontAlgn="auto">
              <a:spcBef>
                <a:spcPts val="0"/>
              </a:spcBef>
              <a:spcAft>
                <a:spcPts val="0"/>
              </a:spcAft>
              <a:defRPr lang="en-US" sz="900" kern="1200" cap="all" spc="110" baseline="0">
                <a:solidFill>
                  <a:srgbClr val="4D4D4D"/>
                </a:solidFill>
                <a:latin typeface="+mn-lt"/>
                <a:ea typeface="+mn-ea"/>
                <a:cs typeface="+mn-cs"/>
              </a:defRPr>
            </a:lvl1pPr>
          </a:lstStyle>
          <a:p>
            <a:pPr>
              <a:defRPr/>
            </a:pPr>
            <a:fld id="{C581B03E-663F-4CAD-83F8-0E23122BDF9F}" type="datetimeFigureOut">
              <a:rPr lang="en-US"/>
              <a:pPr>
                <a:defRPr/>
              </a:pPr>
              <a:t>9/23/2013</a:t>
            </a:fld>
            <a:endParaRPr dirty="0"/>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fontAlgn="auto">
              <a:spcBef>
                <a:spcPts val="0"/>
              </a:spcBef>
              <a:spcAft>
                <a:spcPts val="0"/>
              </a:spcAft>
              <a:defRPr sz="900" cap="all" spc="110" baseline="0">
                <a:solidFill>
                  <a:srgbClr val="4D4D4D"/>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fontAlgn="auto">
              <a:spcBef>
                <a:spcPts val="0"/>
              </a:spcBef>
              <a:spcAft>
                <a:spcPts val="0"/>
              </a:spcAft>
              <a:defRPr sz="1100" b="1" baseline="0">
                <a:solidFill>
                  <a:srgbClr val="4D4D4D"/>
                </a:solidFill>
                <a:latin typeface="+mn-lt"/>
                <a:cs typeface="+mn-cs"/>
              </a:defRPr>
            </a:lvl1pPr>
          </a:lstStyle>
          <a:p>
            <a:pPr>
              <a:defRPr/>
            </a:pPr>
            <a:fld id="{F8F8B29B-7C53-492D-988A-AF112AD22CEC}"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xStyles>
    <p:titleStyle>
      <a:lvl1pPr algn="l" rtl="0" eaLnBrk="0" fontAlgn="base" hangingPunct="0">
        <a:spcBef>
          <a:spcPct val="0"/>
        </a:spcBef>
        <a:spcAft>
          <a:spcPct val="0"/>
        </a:spcAft>
        <a:defRPr sz="3600" kern="1200" cap="all">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Gill Sans MT" pitchFamily="34" charset="0"/>
        </a:defRPr>
      </a:lvl2pPr>
      <a:lvl3pPr algn="l" rtl="0" eaLnBrk="0" fontAlgn="base" hangingPunct="0">
        <a:spcBef>
          <a:spcPct val="0"/>
        </a:spcBef>
        <a:spcAft>
          <a:spcPct val="0"/>
        </a:spcAft>
        <a:defRPr sz="3600">
          <a:solidFill>
            <a:schemeClr val="tx1"/>
          </a:solidFill>
          <a:latin typeface="Gill Sans MT" pitchFamily="34" charset="0"/>
        </a:defRPr>
      </a:lvl3pPr>
      <a:lvl4pPr algn="l" rtl="0" eaLnBrk="0" fontAlgn="base" hangingPunct="0">
        <a:spcBef>
          <a:spcPct val="0"/>
        </a:spcBef>
        <a:spcAft>
          <a:spcPct val="0"/>
        </a:spcAft>
        <a:defRPr sz="3600">
          <a:solidFill>
            <a:schemeClr val="tx1"/>
          </a:solidFill>
          <a:latin typeface="Gill Sans MT" pitchFamily="34" charset="0"/>
        </a:defRPr>
      </a:lvl4pPr>
      <a:lvl5pPr algn="l" rtl="0" eaLnBrk="0" fontAlgn="base" hangingPunct="0">
        <a:spcBef>
          <a:spcPct val="0"/>
        </a:spcBef>
        <a:spcAft>
          <a:spcPct val="0"/>
        </a:spcAft>
        <a:defRPr sz="3600">
          <a:solidFill>
            <a:schemeClr val="tx1"/>
          </a:solidFill>
          <a:latin typeface="Gill Sans M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ts val="700"/>
        </a:spcBef>
        <a:spcAft>
          <a:spcPct val="0"/>
        </a:spcAft>
        <a:buClr>
          <a:schemeClr val="accent1"/>
        </a:buClr>
        <a:buSzPct val="85000"/>
        <a:buFont typeface="Wingdings 3" pitchFamily="18" charset="2"/>
        <a:buChar char=""/>
        <a:defRPr sz="2000" kern="1200">
          <a:solidFill>
            <a:schemeClr val="tx1"/>
          </a:solidFill>
          <a:latin typeface="+mn-lt"/>
          <a:ea typeface="+mn-ea"/>
          <a:cs typeface="+mn-cs"/>
        </a:defRPr>
      </a:lvl1pPr>
      <a:lvl2pPr marL="742950" indent="-273050" algn="l" rtl="0" eaLnBrk="0" fontAlgn="base" hangingPunct="0">
        <a:spcBef>
          <a:spcPts val="700"/>
        </a:spcBef>
        <a:spcAft>
          <a:spcPct val="0"/>
        </a:spcAft>
        <a:buClr>
          <a:schemeClr val="accent1"/>
        </a:buClr>
        <a:buSzPct val="85000"/>
        <a:buFont typeface="Wingdings 3" pitchFamily="18" charset="2"/>
        <a:buChar char=""/>
        <a:defRPr sz="1600" kern="1200">
          <a:solidFill>
            <a:schemeClr val="tx1"/>
          </a:solidFill>
          <a:latin typeface="+mn-lt"/>
          <a:ea typeface="+mn-ea"/>
          <a:cs typeface="+mn-cs"/>
        </a:defRPr>
      </a:lvl2pPr>
      <a:lvl3pPr marL="1143000" indent="-273050" algn="l" rtl="0" eaLnBrk="0" fontAlgn="base" hangingPunct="0">
        <a:spcBef>
          <a:spcPts val="700"/>
        </a:spcBef>
        <a:spcAft>
          <a:spcPct val="0"/>
        </a:spcAft>
        <a:buClr>
          <a:schemeClr val="accent1"/>
        </a:buClr>
        <a:buSzPct val="85000"/>
        <a:buFont typeface="Wingdings 3" pitchFamily="18" charset="2"/>
        <a:buChar char=""/>
        <a:defRPr sz="1400" kern="1200">
          <a:solidFill>
            <a:schemeClr val="tx1"/>
          </a:solidFill>
          <a:latin typeface="+mn-lt"/>
          <a:ea typeface="+mn-ea"/>
          <a:cs typeface="+mn-cs"/>
        </a:defRPr>
      </a:lvl3pPr>
      <a:lvl4pPr marL="1600200" indent="-273050" algn="l" rtl="0" eaLnBrk="0" fontAlgn="base" hangingPunct="0">
        <a:spcBef>
          <a:spcPts val="700"/>
        </a:spcBef>
        <a:spcAft>
          <a:spcPct val="0"/>
        </a:spcAft>
        <a:buClr>
          <a:schemeClr val="accent1"/>
        </a:buClr>
        <a:buSzPct val="85000"/>
        <a:buFont typeface="Wingdings 3" pitchFamily="18" charset="2"/>
        <a:buChar char=""/>
        <a:defRPr sz="1400" kern="1200">
          <a:solidFill>
            <a:schemeClr val="tx1"/>
          </a:solidFill>
          <a:latin typeface="+mn-lt"/>
          <a:ea typeface="+mn-ea"/>
          <a:cs typeface="+mn-cs"/>
        </a:defRPr>
      </a:lvl4pPr>
      <a:lvl5pPr marL="2057400" indent="-273050" algn="l" rtl="0" eaLnBrk="0" fontAlgn="base" hangingPunct="0">
        <a:spcBef>
          <a:spcPts val="700"/>
        </a:spcBef>
        <a:spcAft>
          <a:spcPct val="0"/>
        </a:spcAft>
        <a:buClr>
          <a:schemeClr val="accent1"/>
        </a:buClr>
        <a:buSzPct val="85000"/>
        <a:buFont typeface="Wingdings 3" pitchFamily="18" charset="2"/>
        <a:buChar char=""/>
        <a:defRPr sz="1400" kern="120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2054" name="Text Placeholder 2"/>
          <p:cNvSpPr>
            <a:spLocks noGrp="1"/>
          </p:cNvSpPr>
          <p:nvPr>
            <p:ph type="body" idx="1"/>
          </p:nvPr>
        </p:nvSpPr>
        <p:spPr bwMode="auto">
          <a:xfrm>
            <a:off x="685800" y="1600200"/>
            <a:ext cx="7772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fontAlgn="auto">
              <a:spcBef>
                <a:spcPts val="0"/>
              </a:spcBef>
              <a:spcAft>
                <a:spcPts val="0"/>
              </a:spcAft>
              <a:defRPr lang="en-US" sz="900" kern="1200" cap="all" spc="110" baseline="0">
                <a:solidFill>
                  <a:srgbClr val="4D4D4D"/>
                </a:solidFill>
                <a:latin typeface="+mn-lt"/>
                <a:ea typeface="+mn-ea"/>
                <a:cs typeface="+mn-cs"/>
              </a:defRPr>
            </a:lvl1pPr>
          </a:lstStyle>
          <a:p>
            <a:pPr>
              <a:defRPr/>
            </a:pPr>
            <a:fld id="{7EF1DA92-78BD-4E11-AE78-DDEB80D37BB2}" type="datetimeFigureOut">
              <a:rPr lang="en-US"/>
              <a:pPr>
                <a:defRPr/>
              </a:pPr>
              <a:t>9/23/2013</a:t>
            </a:fld>
            <a:endParaRPr dirty="0"/>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fontAlgn="auto">
              <a:spcBef>
                <a:spcPts val="0"/>
              </a:spcBef>
              <a:spcAft>
                <a:spcPts val="0"/>
              </a:spcAft>
              <a:defRPr sz="900" cap="all" spc="110" baseline="0">
                <a:solidFill>
                  <a:srgbClr val="4D4D4D"/>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fontAlgn="auto">
              <a:spcBef>
                <a:spcPts val="0"/>
              </a:spcBef>
              <a:spcAft>
                <a:spcPts val="0"/>
              </a:spcAft>
              <a:defRPr sz="1100" b="1" baseline="0">
                <a:solidFill>
                  <a:srgbClr val="4D4D4D"/>
                </a:solidFill>
                <a:latin typeface="+mn-lt"/>
                <a:cs typeface="+mn-cs"/>
              </a:defRPr>
            </a:lvl1pPr>
          </a:lstStyle>
          <a:p>
            <a:pPr>
              <a:defRPr/>
            </a:pPr>
            <a:fld id="{8C21D694-4A4C-4685-9903-9B2224DBA1A1}"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l" rtl="0" eaLnBrk="0" fontAlgn="base" hangingPunct="0">
        <a:spcBef>
          <a:spcPct val="0"/>
        </a:spcBef>
        <a:spcAft>
          <a:spcPct val="0"/>
        </a:spcAft>
        <a:defRPr sz="3600" kern="1200" cap="all">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Gill Sans MT" pitchFamily="34" charset="0"/>
        </a:defRPr>
      </a:lvl2pPr>
      <a:lvl3pPr algn="l" rtl="0" eaLnBrk="0" fontAlgn="base" hangingPunct="0">
        <a:spcBef>
          <a:spcPct val="0"/>
        </a:spcBef>
        <a:spcAft>
          <a:spcPct val="0"/>
        </a:spcAft>
        <a:defRPr sz="3600">
          <a:solidFill>
            <a:schemeClr val="tx1"/>
          </a:solidFill>
          <a:latin typeface="Gill Sans MT" pitchFamily="34" charset="0"/>
        </a:defRPr>
      </a:lvl3pPr>
      <a:lvl4pPr algn="l" rtl="0" eaLnBrk="0" fontAlgn="base" hangingPunct="0">
        <a:spcBef>
          <a:spcPct val="0"/>
        </a:spcBef>
        <a:spcAft>
          <a:spcPct val="0"/>
        </a:spcAft>
        <a:defRPr sz="3600">
          <a:solidFill>
            <a:schemeClr val="tx1"/>
          </a:solidFill>
          <a:latin typeface="Gill Sans MT" pitchFamily="34" charset="0"/>
        </a:defRPr>
      </a:lvl4pPr>
      <a:lvl5pPr algn="l" rtl="0" eaLnBrk="0" fontAlgn="base" hangingPunct="0">
        <a:spcBef>
          <a:spcPct val="0"/>
        </a:spcBef>
        <a:spcAft>
          <a:spcPct val="0"/>
        </a:spcAft>
        <a:defRPr sz="3600">
          <a:solidFill>
            <a:schemeClr val="tx1"/>
          </a:solidFill>
          <a:latin typeface="Gill Sans M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ts val="700"/>
        </a:spcBef>
        <a:spcAft>
          <a:spcPct val="0"/>
        </a:spcAft>
        <a:buClr>
          <a:schemeClr val="accent1"/>
        </a:buClr>
        <a:buSzPct val="85000"/>
        <a:buFont typeface="Wingdings 3" pitchFamily="18" charset="2"/>
        <a:buChar char=""/>
        <a:defRPr sz="2000" kern="1200">
          <a:solidFill>
            <a:schemeClr val="tx1"/>
          </a:solidFill>
          <a:latin typeface="+mn-lt"/>
          <a:ea typeface="+mn-ea"/>
          <a:cs typeface="+mn-cs"/>
        </a:defRPr>
      </a:lvl1pPr>
      <a:lvl2pPr marL="742950" indent="-273050" algn="l" rtl="0" eaLnBrk="0" fontAlgn="base" hangingPunct="0">
        <a:spcBef>
          <a:spcPts val="700"/>
        </a:spcBef>
        <a:spcAft>
          <a:spcPct val="0"/>
        </a:spcAft>
        <a:buClr>
          <a:schemeClr val="accent1"/>
        </a:buClr>
        <a:buSzPct val="85000"/>
        <a:buFont typeface="Wingdings 3" pitchFamily="18" charset="2"/>
        <a:buChar char=""/>
        <a:defRPr sz="1600" kern="1200">
          <a:solidFill>
            <a:schemeClr val="tx1"/>
          </a:solidFill>
          <a:latin typeface="+mn-lt"/>
          <a:ea typeface="+mn-ea"/>
          <a:cs typeface="+mn-cs"/>
        </a:defRPr>
      </a:lvl2pPr>
      <a:lvl3pPr marL="1143000" indent="-273050" algn="l" rtl="0" eaLnBrk="0" fontAlgn="base" hangingPunct="0">
        <a:spcBef>
          <a:spcPts val="700"/>
        </a:spcBef>
        <a:spcAft>
          <a:spcPct val="0"/>
        </a:spcAft>
        <a:buClr>
          <a:schemeClr val="accent1"/>
        </a:buClr>
        <a:buSzPct val="85000"/>
        <a:buFont typeface="Wingdings 3" pitchFamily="18" charset="2"/>
        <a:buChar char=""/>
        <a:defRPr sz="1400" kern="1200">
          <a:solidFill>
            <a:schemeClr val="tx1"/>
          </a:solidFill>
          <a:latin typeface="+mn-lt"/>
          <a:ea typeface="+mn-ea"/>
          <a:cs typeface="+mn-cs"/>
        </a:defRPr>
      </a:lvl3pPr>
      <a:lvl4pPr marL="1600200" indent="-273050" algn="l" rtl="0" eaLnBrk="0" fontAlgn="base" hangingPunct="0">
        <a:spcBef>
          <a:spcPts val="700"/>
        </a:spcBef>
        <a:spcAft>
          <a:spcPct val="0"/>
        </a:spcAft>
        <a:buClr>
          <a:schemeClr val="accent1"/>
        </a:buClr>
        <a:buSzPct val="85000"/>
        <a:buFont typeface="Wingdings 3" pitchFamily="18" charset="2"/>
        <a:buChar char=""/>
        <a:defRPr sz="1400" kern="1200">
          <a:solidFill>
            <a:schemeClr val="tx1"/>
          </a:solidFill>
          <a:latin typeface="+mn-lt"/>
          <a:ea typeface="+mn-ea"/>
          <a:cs typeface="+mn-cs"/>
        </a:defRPr>
      </a:lvl4pPr>
      <a:lvl5pPr marL="2057400" indent="-273050" algn="l" rtl="0" eaLnBrk="0" fontAlgn="base" hangingPunct="0">
        <a:spcBef>
          <a:spcPts val="700"/>
        </a:spcBef>
        <a:spcAft>
          <a:spcPct val="0"/>
        </a:spcAft>
        <a:buClr>
          <a:schemeClr val="accent1"/>
        </a:buClr>
        <a:buSzPct val="85000"/>
        <a:buFont typeface="Wingdings 3" pitchFamily="18" charset="2"/>
        <a:buChar char=""/>
        <a:defRPr sz="1400" kern="120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www.awfs.org/" TargetMode="External"/><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524000"/>
          </a:xfrm>
        </p:spPr>
        <p:txBody>
          <a:bodyPr>
            <a:normAutofit fontScale="90000"/>
          </a:bodyPr>
          <a:lstStyle/>
          <a:p>
            <a:pPr eaLnBrk="1" fontAlgn="auto" hangingPunct="1">
              <a:spcAft>
                <a:spcPts val="0"/>
              </a:spcAft>
              <a:defRPr/>
            </a:pPr>
            <a:r>
              <a:rPr lang="en-US" sz="6000" dirty="0" smtClean="0"/>
              <a:t>CAreers </a:t>
            </a:r>
            <a:r>
              <a:rPr lang="en-US" dirty="0" smtClean="0"/>
              <a:t/>
            </a:r>
            <a:br>
              <a:rPr lang="en-US" dirty="0" smtClean="0"/>
            </a:br>
            <a:r>
              <a:rPr lang="en-US" sz="4000" dirty="0" smtClean="0"/>
              <a:t>in the </a:t>
            </a:r>
            <a:r>
              <a:rPr lang="en-US" sz="4000" dirty="0" smtClean="0">
                <a:solidFill>
                  <a:schemeClr val="accent3"/>
                </a:solidFill>
              </a:rPr>
              <a:t>Wood</a:t>
            </a:r>
            <a:r>
              <a:rPr lang="en-US" sz="4000" dirty="0" smtClean="0"/>
              <a:t>-Related Industries</a:t>
            </a:r>
            <a:endParaRPr lang="en-US" sz="4000" dirty="0"/>
          </a:p>
        </p:txBody>
      </p:sp>
      <p:pic>
        <p:nvPicPr>
          <p:cNvPr id="25603" name="Picture 4" descr="C:\Users\adria\AppData\Local\Microsoft\Windows\Temporary Internet Files\Content.IE5\LYUNG1FK\MM900223766[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368675"/>
            <a:ext cx="1100138"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72400" cy="1676400"/>
          </a:xfrm>
        </p:spPr>
        <p:txBody>
          <a:bodyPr/>
          <a:lstStyle/>
          <a:p>
            <a:pPr eaLnBrk="1" fontAlgn="auto" hangingPunct="1">
              <a:spcAft>
                <a:spcPts val="0"/>
              </a:spcAft>
              <a:defRPr/>
            </a:pPr>
            <a:r>
              <a:rPr lang="en-US" dirty="0" smtClean="0">
                <a:solidFill>
                  <a:schemeClr val="accent1"/>
                </a:solidFill>
              </a:rPr>
              <a:t>Job position </a:t>
            </a:r>
            <a:r>
              <a:rPr lang="en-US" dirty="0" smtClean="0">
                <a:solidFill>
                  <a:schemeClr val="accent1"/>
                </a:solidFill>
              </a:rPr>
              <a:t>#2:</a:t>
            </a:r>
            <a:r>
              <a:rPr lang="en-US" dirty="0" smtClean="0">
                <a:solidFill>
                  <a:schemeClr val="accent1"/>
                </a:solidFill>
              </a:rPr>
              <a:t/>
            </a:r>
            <a:br>
              <a:rPr lang="en-US" dirty="0" smtClean="0">
                <a:solidFill>
                  <a:schemeClr val="accent1"/>
                </a:solidFill>
              </a:rPr>
            </a:br>
            <a:r>
              <a:rPr lang="en-US" dirty="0" smtClean="0">
                <a:solidFill>
                  <a:schemeClr val="accent1"/>
                </a:solidFill>
              </a:rPr>
              <a:t>Engineer Tech and estimator</a:t>
            </a:r>
            <a:endParaRPr lang="en-US" dirty="0">
              <a:solidFill>
                <a:schemeClr val="accent1"/>
              </a:solidFill>
            </a:endParaRPr>
          </a:p>
        </p:txBody>
      </p:sp>
      <p:sp>
        <p:nvSpPr>
          <p:cNvPr id="3" name="Content Placeholder 2"/>
          <p:cNvSpPr>
            <a:spLocks noGrp="1"/>
          </p:cNvSpPr>
          <p:nvPr>
            <p:ph idx="1"/>
          </p:nvPr>
        </p:nvSpPr>
        <p:spPr>
          <a:xfrm>
            <a:off x="381000" y="1905000"/>
            <a:ext cx="7772400" cy="2819400"/>
          </a:xfrm>
        </p:spPr>
        <p:txBody>
          <a:bodyPr rtlCol="0">
            <a:normAutofit lnSpcReduction="10000"/>
          </a:bodyPr>
          <a:lstStyle/>
          <a:p>
            <a:pPr lvl="1" indent="-274320" eaLnBrk="1" fontAlgn="auto" hangingPunct="1">
              <a:spcAft>
                <a:spcPts val="0"/>
              </a:spcAft>
              <a:buFont typeface="Arial" pitchFamily="34" charset="0"/>
              <a:buChar char="•"/>
              <a:defRPr/>
            </a:pPr>
            <a:r>
              <a:rPr lang="en-US" sz="3600" dirty="0" smtClean="0"/>
              <a:t>Adam Kessler, Engineer Tech and Estimator</a:t>
            </a:r>
          </a:p>
          <a:p>
            <a:pPr marL="468630" lvl="1" indent="0" eaLnBrk="1" fontAlgn="auto" hangingPunct="1">
              <a:spcAft>
                <a:spcPts val="0"/>
              </a:spcAft>
              <a:buFont typeface="Wingdings 3" pitchFamily="18" charset="2"/>
              <a:buNone/>
              <a:defRPr/>
            </a:pPr>
            <a:endParaRPr lang="en-US" sz="1200" dirty="0" smtClean="0"/>
          </a:p>
          <a:p>
            <a:pPr lvl="1" indent="-274320" eaLnBrk="1" fontAlgn="auto" hangingPunct="1">
              <a:spcAft>
                <a:spcPts val="0"/>
              </a:spcAft>
              <a:buFont typeface="Arial" pitchFamily="34" charset="0"/>
              <a:buChar char="•"/>
              <a:defRPr/>
            </a:pPr>
            <a:r>
              <a:rPr lang="en-US" sz="3600" dirty="0" smtClean="0"/>
              <a:t>DatesWeiser Furniture Corporation</a:t>
            </a:r>
          </a:p>
          <a:p>
            <a:pPr marL="468630" lvl="1" indent="0" eaLnBrk="1" fontAlgn="auto" hangingPunct="1">
              <a:spcAft>
                <a:spcPts val="0"/>
              </a:spcAft>
              <a:buFont typeface="Wingdings 3" pitchFamily="18" charset="2"/>
              <a:buNone/>
              <a:defRPr/>
            </a:pPr>
            <a:r>
              <a:rPr lang="en-US" sz="1200" dirty="0" smtClean="0"/>
              <a:t> </a:t>
            </a:r>
          </a:p>
          <a:p>
            <a:pPr lvl="1" indent="-274320" eaLnBrk="1" fontAlgn="auto" hangingPunct="1">
              <a:spcAft>
                <a:spcPts val="0"/>
              </a:spcAft>
              <a:buFont typeface="Arial" pitchFamily="34" charset="0"/>
              <a:buChar char="•"/>
              <a:defRPr/>
            </a:pPr>
            <a:r>
              <a:rPr lang="en-US" sz="3600" dirty="0" smtClean="0"/>
              <a:t>Buffalo, NY</a:t>
            </a:r>
            <a:endParaRPr lang="en-US" sz="3600" dirty="0"/>
          </a:p>
        </p:txBody>
      </p:sp>
      <p:pic>
        <p:nvPicPr>
          <p:cNvPr id="6246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068763"/>
            <a:ext cx="2411413" cy="1646237"/>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2000"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563562"/>
          </a:xfrm>
        </p:spPr>
        <p:txBody>
          <a:bodyPr>
            <a:normAutofit fontScale="90000"/>
          </a:bodyPr>
          <a:lstStyle/>
          <a:p>
            <a:pPr eaLnBrk="1" fontAlgn="auto" hangingPunct="1">
              <a:spcAft>
                <a:spcPts val="0"/>
              </a:spcAft>
              <a:defRPr/>
            </a:pPr>
            <a:r>
              <a:rPr lang="en-US" dirty="0" smtClean="0">
                <a:solidFill>
                  <a:schemeClr val="tx1">
                    <a:lumMod val="75000"/>
                  </a:schemeClr>
                </a:solidFill>
              </a:rPr>
              <a:t/>
            </a:r>
            <a:br>
              <a:rPr lang="en-US" dirty="0" smtClean="0">
                <a:solidFill>
                  <a:schemeClr val="tx1">
                    <a:lumMod val="75000"/>
                  </a:schemeClr>
                </a:solidFill>
              </a:rPr>
            </a:br>
            <a:endParaRPr lang="en-US" dirty="0"/>
          </a:p>
        </p:txBody>
      </p:sp>
      <p:sp>
        <p:nvSpPr>
          <p:cNvPr id="3" name="Content Placeholder 2"/>
          <p:cNvSpPr>
            <a:spLocks noGrp="1"/>
          </p:cNvSpPr>
          <p:nvPr>
            <p:ph idx="1"/>
          </p:nvPr>
        </p:nvSpPr>
        <p:spPr>
          <a:xfrm>
            <a:off x="609600" y="381000"/>
            <a:ext cx="7772400" cy="4724400"/>
          </a:xfrm>
        </p:spPr>
        <p:txBody>
          <a:bodyPr rtlCol="0">
            <a:noAutofit/>
          </a:bodyPr>
          <a:lstStyle/>
          <a:p>
            <a:pPr indent="-274320" eaLnBrk="1" fontAlgn="auto" hangingPunct="1">
              <a:spcAft>
                <a:spcPts val="0"/>
              </a:spcAft>
              <a:buFont typeface="Wingdings 3" pitchFamily="18" charset="2"/>
              <a:buNone/>
              <a:defRPr/>
            </a:pPr>
            <a:r>
              <a:rPr lang="en-US" sz="4400" dirty="0" smtClean="0"/>
              <a:t>Job Characteristics</a:t>
            </a:r>
          </a:p>
          <a:p>
            <a:pPr indent="-274320" eaLnBrk="1" fontAlgn="auto" hangingPunct="1">
              <a:spcAft>
                <a:spcPts val="0"/>
              </a:spcAft>
              <a:buFont typeface="Wingdings 3" pitchFamily="18" charset="2"/>
              <a:buNone/>
              <a:defRPr/>
            </a:pPr>
            <a:endParaRPr lang="en-US" sz="1000" dirty="0" smtClean="0"/>
          </a:p>
          <a:p>
            <a:pPr indent="-274320" eaLnBrk="1" fontAlgn="auto" hangingPunct="1">
              <a:spcAft>
                <a:spcPts val="0"/>
              </a:spcAft>
              <a:defRPr/>
            </a:pPr>
            <a:r>
              <a:rPr lang="en-US" sz="2400" dirty="0" smtClean="0"/>
              <a:t>Create CAD drawings, taking into account any material limitations</a:t>
            </a:r>
          </a:p>
          <a:p>
            <a:pPr marL="68580" indent="0" eaLnBrk="1" fontAlgn="auto" hangingPunct="1">
              <a:spcAft>
                <a:spcPts val="0"/>
              </a:spcAft>
              <a:buFont typeface="Wingdings 3" pitchFamily="18" charset="2"/>
              <a:buNone/>
              <a:defRPr/>
            </a:pPr>
            <a:endParaRPr lang="en-US" sz="1000" dirty="0" smtClean="0"/>
          </a:p>
          <a:p>
            <a:pPr indent="-274320" eaLnBrk="1" fontAlgn="auto" hangingPunct="1">
              <a:spcAft>
                <a:spcPts val="0"/>
              </a:spcAft>
              <a:defRPr/>
            </a:pPr>
            <a:r>
              <a:rPr lang="en-US" sz="2400" dirty="0" smtClean="0"/>
              <a:t>Get quotes for materials or fabrication needing to be outsourced</a:t>
            </a:r>
          </a:p>
          <a:p>
            <a:pPr marL="68580" indent="0" eaLnBrk="1" fontAlgn="auto" hangingPunct="1">
              <a:spcAft>
                <a:spcPts val="0"/>
              </a:spcAft>
              <a:buFont typeface="Wingdings 3" pitchFamily="18" charset="2"/>
              <a:buNone/>
              <a:defRPr/>
            </a:pPr>
            <a:endParaRPr lang="en-US" sz="1000" dirty="0" smtClean="0"/>
          </a:p>
          <a:p>
            <a:pPr indent="-274320" eaLnBrk="1" fontAlgn="auto" hangingPunct="1">
              <a:spcAft>
                <a:spcPts val="0"/>
              </a:spcAft>
              <a:defRPr/>
            </a:pPr>
            <a:r>
              <a:rPr lang="en-US" sz="2400" dirty="0" smtClean="0"/>
              <a:t>Calculate material and labor costs for furniture pieces</a:t>
            </a:r>
          </a:p>
          <a:p>
            <a:pPr marL="68580" indent="0" eaLnBrk="1" fontAlgn="auto" hangingPunct="1">
              <a:spcAft>
                <a:spcPts val="0"/>
              </a:spcAft>
              <a:buFont typeface="Wingdings 3" pitchFamily="18" charset="2"/>
              <a:buNone/>
              <a:defRPr/>
            </a:pPr>
            <a:endParaRPr lang="en-US" sz="1000" dirty="0" smtClean="0"/>
          </a:p>
          <a:p>
            <a:pPr indent="-274320" eaLnBrk="1" fontAlgn="auto" hangingPunct="1">
              <a:spcAft>
                <a:spcPts val="0"/>
              </a:spcAft>
              <a:defRPr/>
            </a:pPr>
            <a:r>
              <a:rPr lang="en-US" sz="2400" dirty="0" smtClean="0"/>
              <a:t>Check final drawings for accuracy; prepare cut lists, itemized materials and finishes lists and bill of materials for production</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rotWithShape="1">
          <a:blip r:embed="rId3"/>
          <a:srcRect l="-1007" t="363" r="5223" b="-363"/>
          <a:stretch/>
        </p:blipFill>
        <p:spPr>
          <a:xfrm>
            <a:off x="4114800" y="1219200"/>
            <a:ext cx="4419600" cy="3810000"/>
          </a:xfrm>
        </p:spPr>
      </p:pic>
      <p:sp>
        <p:nvSpPr>
          <p:cNvPr id="64515" name="Text Placeholder 3"/>
          <p:cNvSpPr>
            <a:spLocks noGrp="1"/>
          </p:cNvSpPr>
          <p:nvPr>
            <p:ph type="body" sz="quarter" idx="14"/>
          </p:nvPr>
        </p:nvSpPr>
        <p:spPr>
          <a:xfrm>
            <a:off x="381000" y="1600200"/>
            <a:ext cx="3676650" cy="4038600"/>
          </a:xfrm>
        </p:spPr>
        <p:txBody>
          <a:bodyPr/>
          <a:lstStyle/>
          <a:p>
            <a:pPr eaLnBrk="1" hangingPunct="1"/>
            <a:r>
              <a:rPr lang="en-US" sz="3200" smtClean="0"/>
              <a:t>Adam is making job packets to go to the factory floor. These include the drawings,  cut sheets and bill of materials.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a:srcRect l="15227" r="15227"/>
          <a:stretch>
            <a:fillRect/>
          </a:stretch>
        </p:blipFill>
        <p:spPr>
          <a:xfrm>
            <a:off x="4572000" y="609600"/>
            <a:ext cx="3886200" cy="4191000"/>
          </a:xfrm>
        </p:spPr>
      </p:pic>
      <p:sp>
        <p:nvSpPr>
          <p:cNvPr id="65539" name="Text Placeholder 3"/>
          <p:cNvSpPr>
            <a:spLocks noGrp="1"/>
          </p:cNvSpPr>
          <p:nvPr>
            <p:ph type="body" sz="quarter" idx="14"/>
          </p:nvPr>
        </p:nvSpPr>
        <p:spPr>
          <a:xfrm>
            <a:off x="762000" y="762000"/>
            <a:ext cx="3381375" cy="3981450"/>
          </a:xfrm>
        </p:spPr>
        <p:txBody>
          <a:bodyPr>
            <a:normAutofit lnSpcReduction="10000"/>
          </a:bodyPr>
          <a:lstStyle/>
          <a:p>
            <a:pPr eaLnBrk="1" hangingPunct="1">
              <a:defRPr/>
            </a:pPr>
            <a:r>
              <a:rPr lang="en-US" sz="2800" smtClean="0"/>
              <a:t>Adam checks out a table on the factory floor. The table has power/data boxes with lids, a microphone/</a:t>
            </a:r>
          </a:p>
          <a:p>
            <a:pPr eaLnBrk="1" hangingPunct="1">
              <a:defRPr/>
            </a:pPr>
            <a:r>
              <a:rPr lang="en-US" sz="2800" smtClean="0"/>
              <a:t>speaker plate (that he designed) and a flat screen TV that pops up out of the base.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5227" r="15227"/>
          <a:stretch>
            <a:fillRect/>
          </a:stretch>
        </p:blipFill>
        <p:spPr/>
      </p:pic>
      <p:sp>
        <p:nvSpPr>
          <p:cNvPr id="4" name="Text Placeholder 3"/>
          <p:cNvSpPr>
            <a:spLocks noGrp="1"/>
          </p:cNvSpPr>
          <p:nvPr>
            <p:ph type="body" sz="quarter" idx="14"/>
          </p:nvPr>
        </p:nvSpPr>
        <p:spPr>
          <a:xfrm>
            <a:off x="381000" y="685800"/>
            <a:ext cx="3886200" cy="4648200"/>
          </a:xfrm>
        </p:spPr>
        <p:txBody>
          <a:bodyPr>
            <a:noAutofit/>
          </a:bodyPr>
          <a:lstStyle/>
          <a:p>
            <a:r>
              <a:rPr lang="en-US" sz="2500" dirty="0" smtClean="0"/>
              <a:t>This is a custom table Adam designed for a company client.  It has a solid walnut edge, leather panels, metal inlays and a metal field. He created a “waterfall” edge and a mechanism to open the table into two halves. Co-workers contributed other aspects to the design.</a:t>
            </a:r>
            <a:endParaRPr lang="en-US" sz="2500" dirty="0"/>
          </a:p>
        </p:txBody>
      </p:sp>
    </p:spTree>
    <p:extLst>
      <p:ext uri="{BB962C8B-B14F-4D97-AF65-F5344CB8AC3E}">
        <p14:creationId xmlns:p14="http://schemas.microsoft.com/office/powerpoint/2010/main" val="3509622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bwMode="auto">
          <a:xfrm>
            <a:off x="685800" y="381000"/>
            <a:ext cx="7772400" cy="1143000"/>
          </a:xfrm>
        </p:spPr>
        <p:txBody>
          <a:bodyPr wrap="square" numCol="1" anchorCtr="0" compatLnSpc="1">
            <a:prstTxWarp prst="textNoShape">
              <a:avLst/>
            </a:prstTxWarp>
          </a:bodyPr>
          <a:lstStyle/>
          <a:p>
            <a:pPr algn="ctr" eaLnBrk="1" hangingPunct="1"/>
            <a:r>
              <a:rPr lang="en-US" sz="3200" cap="none" smtClean="0"/>
              <a:t>Fresh Wood competition winner in 2011!</a:t>
            </a:r>
          </a:p>
        </p:txBody>
      </p:sp>
      <p:pic>
        <p:nvPicPr>
          <p:cNvPr id="6656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71650" y="1600200"/>
            <a:ext cx="5600700" cy="37338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772400" cy="1143000"/>
          </a:xfrm>
        </p:spPr>
        <p:txBody>
          <a:bodyPr/>
          <a:lstStyle/>
          <a:p>
            <a:pPr eaLnBrk="1" fontAlgn="auto" hangingPunct="1">
              <a:spcAft>
                <a:spcPts val="0"/>
              </a:spcAft>
              <a:defRPr/>
            </a:pPr>
            <a:r>
              <a:rPr lang="en-US" sz="2800" dirty="0" smtClean="0">
                <a:solidFill>
                  <a:schemeClr val="accent1"/>
                </a:solidFill>
              </a:rPr>
              <a:t>Job position </a:t>
            </a:r>
            <a:r>
              <a:rPr lang="en-US" sz="2800" dirty="0" smtClean="0">
                <a:solidFill>
                  <a:schemeClr val="accent1"/>
                </a:solidFill>
              </a:rPr>
              <a:t>#2: </a:t>
            </a:r>
            <a:r>
              <a:rPr lang="en-US" sz="2800" dirty="0" smtClean="0">
                <a:solidFill>
                  <a:schemeClr val="accent1"/>
                </a:solidFill>
              </a:rPr>
              <a:t>engineer tech and estimator</a:t>
            </a:r>
            <a:endParaRPr lang="en-US" sz="2800" dirty="0">
              <a:solidFill>
                <a:schemeClr val="accent1"/>
              </a:solidFill>
            </a:endParaRPr>
          </a:p>
        </p:txBody>
      </p:sp>
      <p:sp>
        <p:nvSpPr>
          <p:cNvPr id="3" name="Content Placeholder 2"/>
          <p:cNvSpPr>
            <a:spLocks noGrp="1"/>
          </p:cNvSpPr>
          <p:nvPr>
            <p:ph idx="1"/>
          </p:nvPr>
        </p:nvSpPr>
        <p:spPr>
          <a:xfrm>
            <a:off x="914400" y="1905000"/>
            <a:ext cx="7772400" cy="3810000"/>
          </a:xfrm>
        </p:spPr>
        <p:txBody>
          <a:bodyPr rtlCol="0">
            <a:normAutofit/>
          </a:bodyPr>
          <a:lstStyle/>
          <a:p>
            <a:pPr indent="-274320" eaLnBrk="1" fontAlgn="auto" hangingPunct="1">
              <a:spcAft>
                <a:spcPts val="0"/>
              </a:spcAft>
              <a:buFont typeface="Wingdings 3" pitchFamily="18" charset="2"/>
              <a:buNone/>
              <a:defRPr/>
            </a:pPr>
            <a:r>
              <a:rPr lang="en-US" sz="4400" dirty="0" smtClean="0"/>
              <a:t>Adam’s Background:</a:t>
            </a:r>
          </a:p>
          <a:p>
            <a:pPr indent="-274320" eaLnBrk="1" fontAlgn="auto" hangingPunct="1">
              <a:spcAft>
                <a:spcPts val="0"/>
              </a:spcAft>
              <a:buFont typeface="Wingdings 3" pitchFamily="18" charset="2"/>
              <a:buNone/>
              <a:defRPr/>
            </a:pPr>
            <a:endParaRPr lang="en-US" sz="1000" dirty="0" smtClean="0"/>
          </a:p>
          <a:p>
            <a:pPr indent="-274320" eaLnBrk="1" fontAlgn="auto" hangingPunct="1">
              <a:spcAft>
                <a:spcPts val="0"/>
              </a:spcAft>
              <a:defRPr/>
            </a:pPr>
            <a:r>
              <a:rPr lang="en-US" sz="2800" dirty="0" smtClean="0"/>
              <a:t> Monroe Community College, Rochester, NY,  A.S.</a:t>
            </a:r>
          </a:p>
          <a:p>
            <a:pPr marL="68580" indent="0" eaLnBrk="1" fontAlgn="auto" hangingPunct="1">
              <a:spcAft>
                <a:spcPts val="0"/>
              </a:spcAft>
              <a:buFont typeface="Wingdings 3" pitchFamily="18" charset="2"/>
              <a:buNone/>
              <a:defRPr/>
            </a:pPr>
            <a:endParaRPr lang="en-US" sz="1000" dirty="0" smtClean="0"/>
          </a:p>
          <a:p>
            <a:pPr indent="-274320" eaLnBrk="1" fontAlgn="auto" hangingPunct="1">
              <a:spcAft>
                <a:spcPts val="0"/>
              </a:spcAft>
              <a:defRPr/>
            </a:pPr>
            <a:r>
              <a:rPr lang="en-US" sz="2800" dirty="0" smtClean="0"/>
              <a:t> Buffalo State College, B.S. in Wood/Furniture and  </a:t>
            </a:r>
            <a:br>
              <a:rPr lang="en-US" sz="2800" dirty="0" smtClean="0"/>
            </a:br>
            <a:r>
              <a:rPr lang="en-US" sz="2800" dirty="0" smtClean="0"/>
              <a:t> B.S. in Fibers Design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772400" cy="1143000"/>
          </a:xfrm>
        </p:spPr>
        <p:txBody>
          <a:bodyPr>
            <a:normAutofit fontScale="90000"/>
          </a:bodyPr>
          <a:lstStyle/>
          <a:p>
            <a:pPr eaLnBrk="1" fontAlgn="auto" hangingPunct="1">
              <a:spcAft>
                <a:spcPts val="0"/>
              </a:spcAft>
              <a:defRPr/>
            </a:pPr>
            <a:r>
              <a:rPr lang="en-US" sz="4000" dirty="0" smtClean="0">
                <a:solidFill>
                  <a:schemeClr val="accent3"/>
                </a:solidFill>
              </a:rPr>
              <a:t>Job position </a:t>
            </a:r>
            <a:r>
              <a:rPr lang="en-US" sz="4000" dirty="0" smtClean="0">
                <a:solidFill>
                  <a:schemeClr val="accent3"/>
                </a:solidFill>
              </a:rPr>
              <a:t>#3:</a:t>
            </a:r>
            <a:r>
              <a:rPr lang="en-US" sz="4000" dirty="0" smtClean="0">
                <a:solidFill>
                  <a:schemeClr val="accent3"/>
                </a:solidFill>
              </a:rPr>
              <a:t/>
            </a:r>
            <a:br>
              <a:rPr lang="en-US" sz="4000" dirty="0" smtClean="0">
                <a:solidFill>
                  <a:schemeClr val="accent3"/>
                </a:solidFill>
              </a:rPr>
            </a:br>
            <a:r>
              <a:rPr lang="en-US" sz="4000" dirty="0" smtClean="0">
                <a:solidFill>
                  <a:schemeClr val="accent3"/>
                </a:solidFill>
              </a:rPr>
              <a:t>Inspector of Finished carpentry</a:t>
            </a:r>
            <a:endParaRPr lang="en-US" dirty="0">
              <a:solidFill>
                <a:schemeClr val="accent3"/>
              </a:solidFill>
            </a:endParaRPr>
          </a:p>
        </p:txBody>
      </p:sp>
      <p:sp>
        <p:nvSpPr>
          <p:cNvPr id="3" name="Content Placeholder 2"/>
          <p:cNvSpPr>
            <a:spLocks noGrp="1"/>
          </p:cNvSpPr>
          <p:nvPr>
            <p:ph idx="1"/>
          </p:nvPr>
        </p:nvSpPr>
        <p:spPr>
          <a:xfrm>
            <a:off x="990600" y="2133600"/>
            <a:ext cx="7467600" cy="2971800"/>
          </a:xfrm>
        </p:spPr>
        <p:txBody>
          <a:bodyPr rtlCol="0">
            <a:normAutofit fontScale="92500" lnSpcReduction="10000"/>
          </a:bodyPr>
          <a:lstStyle/>
          <a:p>
            <a:pPr indent="-274320" eaLnBrk="1" fontAlgn="auto" hangingPunct="1">
              <a:spcAft>
                <a:spcPts val="0"/>
              </a:spcAft>
              <a:buClr>
                <a:schemeClr val="accent3"/>
              </a:buClr>
              <a:buFont typeface="Arial" pitchFamily="34" charset="0"/>
              <a:buChar char="•"/>
              <a:defRPr/>
            </a:pPr>
            <a:r>
              <a:rPr lang="en-US" sz="4000" dirty="0" smtClean="0"/>
              <a:t>Randa Vargas, Director of Architectural Services</a:t>
            </a:r>
          </a:p>
          <a:p>
            <a:pPr marL="68580" indent="0" eaLnBrk="1" fontAlgn="auto" hangingPunct="1">
              <a:spcAft>
                <a:spcPts val="0"/>
              </a:spcAft>
              <a:buClr>
                <a:schemeClr val="accent3"/>
              </a:buClr>
              <a:buFont typeface="Wingdings 3" pitchFamily="18" charset="2"/>
              <a:buNone/>
              <a:defRPr/>
            </a:pPr>
            <a:endParaRPr lang="en-US" sz="1100" dirty="0" smtClean="0"/>
          </a:p>
          <a:p>
            <a:pPr indent="-274320" eaLnBrk="1" fontAlgn="auto" hangingPunct="1">
              <a:spcAft>
                <a:spcPts val="0"/>
              </a:spcAft>
              <a:buClr>
                <a:schemeClr val="accent3"/>
              </a:buClr>
              <a:buFont typeface="Arial" pitchFamily="34" charset="0"/>
              <a:buChar char="•"/>
              <a:defRPr/>
            </a:pPr>
            <a:r>
              <a:rPr lang="en-US" sz="4000" dirty="0" smtClean="0"/>
              <a:t>Woodwork Institute</a:t>
            </a:r>
          </a:p>
          <a:p>
            <a:pPr marL="68580" indent="0" eaLnBrk="1" fontAlgn="auto" hangingPunct="1">
              <a:spcAft>
                <a:spcPts val="0"/>
              </a:spcAft>
              <a:buClr>
                <a:schemeClr val="accent3"/>
              </a:buClr>
              <a:buFont typeface="Wingdings 3" pitchFamily="18" charset="2"/>
              <a:buNone/>
              <a:defRPr/>
            </a:pPr>
            <a:endParaRPr lang="en-US" sz="1100" dirty="0"/>
          </a:p>
          <a:p>
            <a:pPr indent="-274320" eaLnBrk="1" fontAlgn="auto" hangingPunct="1">
              <a:spcAft>
                <a:spcPts val="0"/>
              </a:spcAft>
              <a:buClr>
                <a:schemeClr val="accent3"/>
              </a:buClr>
              <a:buFont typeface="Arial" pitchFamily="34" charset="0"/>
              <a:buChar char="•"/>
              <a:defRPr/>
            </a:pPr>
            <a:r>
              <a:rPr lang="en-US" sz="4000" dirty="0" smtClean="0"/>
              <a:t>Southern California</a:t>
            </a:r>
            <a:endParaRPr lang="en-US" sz="4000" dirty="0"/>
          </a:p>
        </p:txBody>
      </p:sp>
      <p:pic>
        <p:nvPicPr>
          <p:cNvPr id="4" name="Picture 3"/>
          <p:cNvPicPr>
            <a:picLocks noChangeAspect="1"/>
          </p:cNvPicPr>
          <p:nvPr/>
        </p:nvPicPr>
        <p:blipFill>
          <a:blip r:embed="rId3"/>
          <a:stretch>
            <a:fillRect/>
          </a:stretch>
        </p:blipFill>
        <p:spPr>
          <a:xfrm>
            <a:off x="6789738" y="2438400"/>
            <a:ext cx="1439862" cy="2255838"/>
          </a:xfrm>
          <a:prstGeom prst="rect">
            <a:avLst/>
          </a:prstGeom>
          <a:ln w="38100">
            <a:solidFill>
              <a:schemeClr val="accent3"/>
            </a:solid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2000"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1143000"/>
          </a:xfrm>
        </p:spPr>
        <p:txBody>
          <a:bodyPr/>
          <a:lstStyle/>
          <a:p>
            <a:pPr eaLnBrk="1" fontAlgn="auto" hangingPunct="1">
              <a:spcAft>
                <a:spcPts val="0"/>
              </a:spcAft>
              <a:defRPr/>
            </a:pPr>
            <a:r>
              <a:rPr lang="en-US" sz="4900" cap="none" dirty="0" smtClean="0"/>
              <a:t>Job Characteristics</a:t>
            </a:r>
            <a:endParaRPr lang="en-US" sz="4900" dirty="0"/>
          </a:p>
        </p:txBody>
      </p:sp>
      <p:sp>
        <p:nvSpPr>
          <p:cNvPr id="3" name="Content Placeholder 2"/>
          <p:cNvSpPr>
            <a:spLocks noGrp="1"/>
          </p:cNvSpPr>
          <p:nvPr>
            <p:ph idx="1"/>
          </p:nvPr>
        </p:nvSpPr>
        <p:spPr>
          <a:xfrm>
            <a:off x="762000" y="1600200"/>
            <a:ext cx="7772400" cy="3429000"/>
          </a:xfrm>
        </p:spPr>
        <p:txBody>
          <a:bodyPr rtlCol="0">
            <a:normAutofit fontScale="92500" lnSpcReduction="10000"/>
          </a:bodyPr>
          <a:lstStyle/>
          <a:p>
            <a:pPr indent="-274320" eaLnBrk="1" fontAlgn="auto" hangingPunct="1">
              <a:spcAft>
                <a:spcPts val="0"/>
              </a:spcAft>
              <a:buClr>
                <a:schemeClr val="accent3"/>
              </a:buClr>
              <a:defRPr/>
            </a:pPr>
            <a:r>
              <a:rPr lang="en-US" sz="2800" dirty="0" smtClean="0"/>
              <a:t> Deliver seminars to architects, general contractors </a:t>
            </a:r>
            <a:br>
              <a:rPr lang="en-US" sz="2800" dirty="0" smtClean="0"/>
            </a:br>
            <a:r>
              <a:rPr lang="en-US" sz="2800" dirty="0" smtClean="0"/>
              <a:t> and manufacturers on finish carpentry topics</a:t>
            </a:r>
          </a:p>
          <a:p>
            <a:pPr marL="68580" indent="0" eaLnBrk="1" fontAlgn="auto" hangingPunct="1">
              <a:spcAft>
                <a:spcPts val="0"/>
              </a:spcAft>
              <a:buFont typeface="Wingdings 3" pitchFamily="18" charset="2"/>
              <a:buNone/>
              <a:defRPr/>
            </a:pPr>
            <a:endParaRPr lang="en-US" sz="1100" dirty="0" smtClean="0"/>
          </a:p>
          <a:p>
            <a:pPr indent="-274320" eaLnBrk="1" fontAlgn="auto" hangingPunct="1">
              <a:spcAft>
                <a:spcPts val="0"/>
              </a:spcAft>
              <a:buClr>
                <a:schemeClr val="accent3"/>
              </a:buClr>
              <a:defRPr/>
            </a:pPr>
            <a:r>
              <a:rPr lang="en-US" sz="2800" dirty="0" smtClean="0"/>
              <a:t> Review construction documents for compliance </a:t>
            </a:r>
            <a:br>
              <a:rPr lang="en-US" sz="2800" dirty="0" smtClean="0"/>
            </a:br>
            <a:r>
              <a:rPr lang="en-US" sz="2800" dirty="0" smtClean="0"/>
              <a:t> based on the Architectural Woodwork Standards  </a:t>
            </a:r>
            <a:br>
              <a:rPr lang="en-US" sz="2800" dirty="0" smtClean="0"/>
            </a:br>
            <a:r>
              <a:rPr lang="en-US" sz="2800" dirty="0" smtClean="0"/>
              <a:t> manual</a:t>
            </a:r>
          </a:p>
          <a:p>
            <a:pPr marL="68580" indent="0" eaLnBrk="1" fontAlgn="auto" hangingPunct="1">
              <a:spcAft>
                <a:spcPts val="0"/>
              </a:spcAft>
              <a:buFont typeface="Wingdings 3" pitchFamily="18" charset="2"/>
              <a:buNone/>
              <a:defRPr/>
            </a:pPr>
            <a:endParaRPr lang="en-US" sz="1100" dirty="0" smtClean="0"/>
          </a:p>
          <a:p>
            <a:pPr indent="-274320" eaLnBrk="1" fontAlgn="auto" hangingPunct="1">
              <a:spcAft>
                <a:spcPts val="0"/>
              </a:spcAft>
              <a:buClr>
                <a:schemeClr val="accent3"/>
              </a:buClr>
              <a:defRPr/>
            </a:pPr>
            <a:r>
              <a:rPr lang="en-US" sz="2800" dirty="0" smtClean="0"/>
              <a:t> Inspect manufacturers’ shop drawings, product, </a:t>
            </a:r>
            <a:r>
              <a:rPr lang="en-US" sz="2800" dirty="0"/>
              <a:t/>
            </a:r>
            <a:br>
              <a:rPr lang="en-US" sz="2800" dirty="0"/>
            </a:br>
            <a:r>
              <a:rPr lang="en-US" sz="2800" dirty="0" smtClean="0"/>
              <a:t> product assembly, site conditions and installation</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rotWithShape="1">
          <a:blip r:embed="rId3"/>
          <a:srcRect r="1303"/>
          <a:stretch/>
        </p:blipFill>
        <p:spPr>
          <a:xfrm>
            <a:off x="4219575" y="779463"/>
            <a:ext cx="4619625" cy="4114800"/>
          </a:xfrm>
        </p:spPr>
      </p:pic>
      <p:sp>
        <p:nvSpPr>
          <p:cNvPr id="4" name="Text Placeholder 3"/>
          <p:cNvSpPr>
            <a:spLocks noGrp="1"/>
          </p:cNvSpPr>
          <p:nvPr>
            <p:ph type="body" sz="quarter" idx="14"/>
          </p:nvPr>
        </p:nvSpPr>
        <p:spPr>
          <a:xfrm>
            <a:off x="304800" y="1143000"/>
            <a:ext cx="3686175" cy="3581400"/>
          </a:xfrm>
        </p:spPr>
        <p:txBody>
          <a:bodyPr rtlCol="0">
            <a:normAutofit fontScale="92500" lnSpcReduction="10000"/>
          </a:bodyPr>
          <a:lstStyle/>
          <a:p>
            <a:pPr eaLnBrk="1" fontAlgn="auto" hangingPunct="1">
              <a:spcAft>
                <a:spcPts val="0"/>
              </a:spcAft>
              <a:defRPr/>
            </a:pPr>
            <a:r>
              <a:rPr lang="en-US" sz="3000" dirty="0" smtClean="0"/>
              <a:t>Randa makes a site inspection to determine if the jobsite is compliant.  A log tag device </a:t>
            </a:r>
            <a:r>
              <a:rPr lang="en-US" sz="3000" i="1" dirty="0" smtClean="0">
                <a:solidFill>
                  <a:schemeClr val="accent1"/>
                </a:solidFill>
              </a:rPr>
              <a:t>(in </a:t>
            </a:r>
            <a:r>
              <a:rPr lang="en-US" sz="3000" i="1" dirty="0">
                <a:solidFill>
                  <a:schemeClr val="accent1"/>
                </a:solidFill>
              </a:rPr>
              <a:t>photo foreground)</a:t>
            </a:r>
            <a:r>
              <a:rPr lang="en-US" sz="3000" i="1" dirty="0">
                <a:solidFill>
                  <a:srgbClr val="FF0000"/>
                </a:solidFill>
              </a:rPr>
              <a:t> </a:t>
            </a:r>
            <a:r>
              <a:rPr lang="en-US" sz="3000" dirty="0" smtClean="0"/>
              <a:t>is used to track temperature and humidity of the room, critical for the installation process</a:t>
            </a:r>
            <a:r>
              <a:rPr lang="en-US" dirty="0" smtClean="0"/>
              <a: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715963"/>
          </a:xfrm>
        </p:spPr>
        <p:txBody>
          <a:bodyPr/>
          <a:lstStyle/>
          <a:p>
            <a:pPr eaLnBrk="1" fontAlgn="auto" hangingPunct="1">
              <a:spcAft>
                <a:spcPts val="0"/>
              </a:spcAft>
              <a:defRPr/>
            </a:pPr>
            <a:r>
              <a:rPr lang="en-US" dirty="0" smtClean="0">
                <a:solidFill>
                  <a:schemeClr val="accent3"/>
                </a:solidFill>
              </a:rPr>
              <a:t>Segments of the industry</a:t>
            </a:r>
            <a:endParaRPr lang="en-US" dirty="0">
              <a:solidFill>
                <a:schemeClr val="accent3"/>
              </a:solidFill>
            </a:endParaRPr>
          </a:p>
        </p:txBody>
      </p:sp>
      <p:sp>
        <p:nvSpPr>
          <p:cNvPr id="3" name="Content Placeholder 2"/>
          <p:cNvSpPr>
            <a:spLocks noGrp="1"/>
          </p:cNvSpPr>
          <p:nvPr>
            <p:ph idx="1"/>
          </p:nvPr>
        </p:nvSpPr>
        <p:spPr>
          <a:xfrm>
            <a:off x="685800" y="1219200"/>
            <a:ext cx="7772400" cy="4114800"/>
          </a:xfrm>
        </p:spPr>
        <p:txBody>
          <a:bodyPr rtlCol="0">
            <a:normAutofit fontScale="77500" lnSpcReduction="20000"/>
          </a:bodyPr>
          <a:lstStyle/>
          <a:p>
            <a:pPr indent="-274320" eaLnBrk="1" fontAlgn="auto" hangingPunct="1">
              <a:spcAft>
                <a:spcPts val="0"/>
              </a:spcAft>
              <a:defRPr/>
            </a:pPr>
            <a:r>
              <a:rPr lang="en-US" sz="3600" b="1" dirty="0" smtClean="0"/>
              <a:t>Primary</a:t>
            </a:r>
            <a:r>
              <a:rPr lang="en-US" sz="3300" b="1" dirty="0" smtClean="0"/>
              <a:t> </a:t>
            </a:r>
            <a:r>
              <a:rPr lang="en-US" sz="3300" dirty="0" smtClean="0"/>
              <a:t>-- Sawmill and forestry operations, extracting and milling of logs</a:t>
            </a:r>
          </a:p>
          <a:p>
            <a:pPr indent="-274320" eaLnBrk="1" fontAlgn="auto" hangingPunct="1">
              <a:spcAft>
                <a:spcPts val="0"/>
              </a:spcAft>
              <a:defRPr/>
            </a:pPr>
            <a:endParaRPr lang="en-US" sz="3300" dirty="0" smtClean="0"/>
          </a:p>
          <a:p>
            <a:pPr indent="-274320" eaLnBrk="1" fontAlgn="auto" hangingPunct="1">
              <a:spcAft>
                <a:spcPts val="0"/>
              </a:spcAft>
              <a:defRPr/>
            </a:pPr>
            <a:r>
              <a:rPr lang="en-US" sz="3600" b="1" dirty="0" smtClean="0"/>
              <a:t>Secondary</a:t>
            </a:r>
            <a:r>
              <a:rPr lang="en-US" sz="3300" dirty="0" smtClean="0"/>
              <a:t> -- Wood products manufacturing such as cabinets,  millwork,  furniture and other wood products</a:t>
            </a:r>
          </a:p>
          <a:p>
            <a:pPr indent="-274320" eaLnBrk="1" fontAlgn="auto" hangingPunct="1">
              <a:spcAft>
                <a:spcPts val="0"/>
              </a:spcAft>
              <a:defRPr/>
            </a:pPr>
            <a:endParaRPr lang="en-US" sz="3300" dirty="0" smtClean="0"/>
          </a:p>
          <a:p>
            <a:pPr indent="-274320" eaLnBrk="1" fontAlgn="auto" hangingPunct="1">
              <a:spcAft>
                <a:spcPts val="0"/>
              </a:spcAft>
              <a:defRPr/>
            </a:pPr>
            <a:r>
              <a:rPr lang="en-US" sz="3600" b="1" dirty="0" smtClean="0"/>
              <a:t>Suppliers</a:t>
            </a:r>
            <a:r>
              <a:rPr lang="en-US" sz="3300" dirty="0" smtClean="0"/>
              <a:t> -- Companies that make the machinery and supplies used in wood products manufacturing such as CNC routers, saws, edgebanders, wood panels, flooring, veneers, hardware, soft goods such as upholstery and bedding materials</a:t>
            </a:r>
          </a:p>
          <a:p>
            <a:pPr indent="-274320"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a:srcRect l="15169" r="15169"/>
          <a:stretch>
            <a:fillRect/>
          </a:stretch>
        </p:blipFill>
        <p:spPr>
          <a:xfrm>
            <a:off x="4572000" y="609600"/>
            <a:ext cx="3886200" cy="4191000"/>
          </a:xfrm>
        </p:spPr>
      </p:pic>
      <p:sp>
        <p:nvSpPr>
          <p:cNvPr id="4" name="Text Placeholder 3"/>
          <p:cNvSpPr>
            <a:spLocks noGrp="1"/>
          </p:cNvSpPr>
          <p:nvPr>
            <p:ph type="body" sz="quarter" idx="14"/>
          </p:nvPr>
        </p:nvSpPr>
        <p:spPr>
          <a:xfrm>
            <a:off x="676275" y="1066800"/>
            <a:ext cx="3381375" cy="3295650"/>
          </a:xfrm>
        </p:spPr>
        <p:txBody>
          <a:bodyPr rtlCol="0">
            <a:normAutofit lnSpcReduction="10000"/>
          </a:bodyPr>
          <a:lstStyle/>
          <a:p>
            <a:pPr eaLnBrk="1" fontAlgn="auto" hangingPunct="1">
              <a:spcAft>
                <a:spcPts val="0"/>
              </a:spcAft>
              <a:defRPr/>
            </a:pPr>
            <a:r>
              <a:rPr lang="en-US" sz="3200" dirty="0" smtClean="0"/>
              <a:t>Randa (right) served as the Editor of the newsletter for the San </a:t>
            </a:r>
            <a:r>
              <a:rPr lang="en-US" sz="3200" dirty="0"/>
              <a:t>Diego </a:t>
            </a:r>
            <a:r>
              <a:rPr lang="en-US" sz="3200" dirty="0" smtClean="0"/>
              <a:t>chapter of the Construction Specifications Institute (CSI).</a:t>
            </a:r>
            <a:endParaRPr lang="en-US"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pPr eaLnBrk="1" fontAlgn="auto" hangingPunct="1">
              <a:spcAft>
                <a:spcPts val="0"/>
              </a:spcAft>
              <a:defRPr/>
            </a:pPr>
            <a:r>
              <a:rPr lang="en-US" sz="2800" dirty="0">
                <a:solidFill>
                  <a:schemeClr val="accent3"/>
                </a:solidFill>
              </a:rPr>
              <a:t>JOB POSITION </a:t>
            </a:r>
            <a:r>
              <a:rPr lang="en-US" sz="2800" dirty="0" smtClean="0">
                <a:solidFill>
                  <a:schemeClr val="accent3"/>
                </a:solidFill>
              </a:rPr>
              <a:t>#</a:t>
            </a:r>
            <a:r>
              <a:rPr lang="en-US" sz="2800" dirty="0">
                <a:solidFill>
                  <a:schemeClr val="accent3"/>
                </a:solidFill>
              </a:rPr>
              <a:t>3</a:t>
            </a:r>
            <a:r>
              <a:rPr lang="en-US" sz="2800" dirty="0" smtClean="0">
                <a:solidFill>
                  <a:schemeClr val="accent3"/>
                </a:solidFill>
              </a:rPr>
              <a:t>: </a:t>
            </a:r>
            <a:r>
              <a:rPr lang="en-US" sz="2800" dirty="0">
                <a:solidFill>
                  <a:schemeClr val="accent3"/>
                </a:solidFill>
              </a:rPr>
              <a:t>Inspector of Finished Carpentry</a:t>
            </a:r>
          </a:p>
        </p:txBody>
      </p:sp>
      <p:sp>
        <p:nvSpPr>
          <p:cNvPr id="3" name="Content Placeholder 2"/>
          <p:cNvSpPr>
            <a:spLocks noGrp="1"/>
          </p:cNvSpPr>
          <p:nvPr>
            <p:ph idx="1"/>
          </p:nvPr>
        </p:nvSpPr>
        <p:spPr>
          <a:xfrm>
            <a:off x="914400" y="1752600"/>
            <a:ext cx="7772400" cy="3733800"/>
          </a:xfrm>
        </p:spPr>
        <p:txBody>
          <a:bodyPr rtlCol="0">
            <a:normAutofit/>
          </a:bodyPr>
          <a:lstStyle/>
          <a:p>
            <a:pPr indent="-274320" eaLnBrk="1" fontAlgn="auto" hangingPunct="1">
              <a:spcAft>
                <a:spcPts val="0"/>
              </a:spcAft>
              <a:buFont typeface="Wingdings 3" pitchFamily="18" charset="2"/>
              <a:buNone/>
              <a:defRPr/>
            </a:pPr>
            <a:r>
              <a:rPr lang="en-US" sz="4400" dirty="0" smtClean="0"/>
              <a:t>Randa’s Background:</a:t>
            </a:r>
          </a:p>
          <a:p>
            <a:pPr indent="-274320" eaLnBrk="1" fontAlgn="auto" hangingPunct="1">
              <a:spcAft>
                <a:spcPts val="0"/>
              </a:spcAft>
              <a:buFont typeface="Wingdings 3" pitchFamily="18" charset="2"/>
              <a:buNone/>
              <a:defRPr/>
            </a:pPr>
            <a:endParaRPr lang="en-US" sz="1000" dirty="0" smtClean="0"/>
          </a:p>
          <a:p>
            <a:pPr indent="-274320" eaLnBrk="1" fontAlgn="auto" hangingPunct="1">
              <a:spcAft>
                <a:spcPts val="0"/>
              </a:spcAft>
              <a:buClr>
                <a:schemeClr val="accent3"/>
              </a:buClr>
              <a:defRPr/>
            </a:pPr>
            <a:r>
              <a:rPr lang="en-US" sz="3200" dirty="0" smtClean="0"/>
              <a:t> Chaffey College, Rancho Cucamonga, CA</a:t>
            </a:r>
          </a:p>
          <a:p>
            <a:pPr marL="68580" indent="0" eaLnBrk="1" fontAlgn="auto" hangingPunct="1">
              <a:spcAft>
                <a:spcPts val="0"/>
              </a:spcAft>
              <a:buClr>
                <a:schemeClr val="accent3"/>
              </a:buClr>
              <a:buFont typeface="Wingdings 3" pitchFamily="18" charset="2"/>
              <a:buNone/>
              <a:defRPr/>
            </a:pPr>
            <a:endParaRPr lang="en-US" sz="1000" dirty="0" smtClean="0"/>
          </a:p>
          <a:p>
            <a:pPr indent="-274320" eaLnBrk="1" fontAlgn="auto" hangingPunct="1">
              <a:spcAft>
                <a:spcPts val="0"/>
              </a:spcAft>
              <a:buClr>
                <a:schemeClr val="accent3"/>
              </a:buClr>
              <a:defRPr/>
            </a:pPr>
            <a:r>
              <a:rPr lang="en-US" sz="3200" dirty="0" smtClean="0"/>
              <a:t> Ongoing workshops, seminars and webinars </a:t>
            </a:r>
            <a:br>
              <a:rPr lang="en-US" sz="3200" dirty="0" smtClean="0"/>
            </a:br>
            <a:r>
              <a:rPr lang="en-US" sz="3200" dirty="0" smtClean="0"/>
              <a:t> to stay current with industry </a:t>
            </a:r>
            <a:endParaRPr lang="en-US"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03238"/>
            <a:ext cx="7772400" cy="1477962"/>
          </a:xfrm>
        </p:spPr>
        <p:txBody>
          <a:bodyPr/>
          <a:lstStyle/>
          <a:p>
            <a:pPr eaLnBrk="1" fontAlgn="auto" hangingPunct="1">
              <a:spcAft>
                <a:spcPts val="0"/>
              </a:spcAft>
              <a:defRPr/>
            </a:pPr>
            <a:r>
              <a:rPr lang="en-US" dirty="0" smtClean="0">
                <a:solidFill>
                  <a:schemeClr val="accent1"/>
                </a:solidFill>
              </a:rPr>
              <a:t>Job position </a:t>
            </a:r>
            <a:r>
              <a:rPr lang="en-US" dirty="0" smtClean="0">
                <a:solidFill>
                  <a:schemeClr val="accent1"/>
                </a:solidFill>
              </a:rPr>
              <a:t>#</a:t>
            </a:r>
            <a:r>
              <a:rPr lang="en-US" dirty="0">
                <a:solidFill>
                  <a:schemeClr val="accent1"/>
                </a:solidFill>
              </a:rPr>
              <a:t>4</a:t>
            </a:r>
            <a:r>
              <a:rPr lang="en-US" dirty="0" smtClean="0">
                <a:solidFill>
                  <a:schemeClr val="accent1"/>
                </a:solidFill>
              </a:rPr>
              <a:t>: </a:t>
            </a:r>
            <a:r>
              <a:rPr lang="en-US" dirty="0" smtClean="0">
                <a:solidFill>
                  <a:schemeClr val="accent1"/>
                </a:solidFill>
              </a:rPr>
              <a:t/>
            </a:r>
            <a:br>
              <a:rPr lang="en-US" dirty="0" smtClean="0">
                <a:solidFill>
                  <a:schemeClr val="accent1"/>
                </a:solidFill>
              </a:rPr>
            </a:br>
            <a:r>
              <a:rPr lang="en-US" dirty="0" smtClean="0">
                <a:solidFill>
                  <a:schemeClr val="accent1"/>
                </a:solidFill>
              </a:rPr>
              <a:t>Shop superintendent</a:t>
            </a:r>
            <a:r>
              <a:rPr lang="en-US" sz="4000" dirty="0" smtClean="0">
                <a:solidFill>
                  <a:schemeClr val="accent1"/>
                </a:solidFill>
              </a:rPr>
              <a:t>	</a:t>
            </a:r>
            <a:r>
              <a:rPr lang="en-US" dirty="0" smtClean="0">
                <a:solidFill>
                  <a:schemeClr val="accent1"/>
                </a:solidFill>
              </a:rPr>
              <a:t>	</a:t>
            </a:r>
            <a:endParaRPr lang="en-US" dirty="0">
              <a:solidFill>
                <a:schemeClr val="accent1"/>
              </a:solidFill>
            </a:endParaRPr>
          </a:p>
        </p:txBody>
      </p:sp>
      <p:sp>
        <p:nvSpPr>
          <p:cNvPr id="3" name="Content Placeholder 2"/>
          <p:cNvSpPr>
            <a:spLocks noGrp="1"/>
          </p:cNvSpPr>
          <p:nvPr>
            <p:ph idx="1"/>
          </p:nvPr>
        </p:nvSpPr>
        <p:spPr>
          <a:xfrm>
            <a:off x="762000" y="2057400"/>
            <a:ext cx="7772400" cy="3048000"/>
          </a:xfrm>
        </p:spPr>
        <p:txBody>
          <a:bodyPr rtlCol="0">
            <a:normAutofit lnSpcReduction="10000"/>
          </a:bodyPr>
          <a:lstStyle/>
          <a:p>
            <a:pPr indent="-274320" eaLnBrk="1" fontAlgn="auto" hangingPunct="1">
              <a:spcAft>
                <a:spcPts val="0"/>
              </a:spcAft>
              <a:buFont typeface="Arial" pitchFamily="34" charset="0"/>
              <a:buChar char="•"/>
              <a:defRPr/>
            </a:pPr>
            <a:r>
              <a:rPr lang="en-US" sz="4000" dirty="0" smtClean="0"/>
              <a:t>Saúl Martín, Shop Superintendent</a:t>
            </a:r>
          </a:p>
          <a:p>
            <a:pPr marL="68580" indent="0" eaLnBrk="1" fontAlgn="auto" hangingPunct="1">
              <a:spcAft>
                <a:spcPts val="0"/>
              </a:spcAft>
              <a:buFont typeface="Wingdings 3" pitchFamily="18" charset="2"/>
              <a:buNone/>
              <a:defRPr/>
            </a:pPr>
            <a:endParaRPr lang="en-US" sz="1100" dirty="0" smtClean="0"/>
          </a:p>
          <a:p>
            <a:pPr indent="-274320" eaLnBrk="1" fontAlgn="auto" hangingPunct="1">
              <a:spcAft>
                <a:spcPts val="0"/>
              </a:spcAft>
              <a:buFont typeface="Arial" pitchFamily="34" charset="0"/>
              <a:buChar char="•"/>
              <a:defRPr/>
            </a:pPr>
            <a:r>
              <a:rPr lang="en-US" sz="4000" dirty="0" smtClean="0"/>
              <a:t>Architectural Woodworking Company</a:t>
            </a:r>
          </a:p>
          <a:p>
            <a:pPr marL="68580" indent="0" eaLnBrk="1" fontAlgn="auto" hangingPunct="1">
              <a:spcAft>
                <a:spcPts val="0"/>
              </a:spcAft>
              <a:buFont typeface="Wingdings 3" pitchFamily="18" charset="2"/>
              <a:buNone/>
              <a:defRPr/>
            </a:pPr>
            <a:endParaRPr lang="en-US" sz="1100" dirty="0" smtClean="0"/>
          </a:p>
          <a:p>
            <a:pPr indent="-274320" eaLnBrk="1" fontAlgn="auto" hangingPunct="1">
              <a:spcAft>
                <a:spcPts val="0"/>
              </a:spcAft>
              <a:buFont typeface="Arial" pitchFamily="34" charset="0"/>
              <a:buChar char="•"/>
              <a:defRPr/>
            </a:pPr>
            <a:r>
              <a:rPr lang="en-US" sz="4000" dirty="0" smtClean="0"/>
              <a:t>Monterey Park, CA</a:t>
            </a:r>
            <a:endParaRPr lang="en-US" sz="4000" dirty="0"/>
          </a:p>
        </p:txBody>
      </p:sp>
      <p:pic>
        <p:nvPicPr>
          <p:cNvPr id="86020" name="Picture 3"/>
          <p:cNvPicPr>
            <a:picLocks noChangeAspect="1"/>
          </p:cNvPicPr>
          <p:nvPr/>
        </p:nvPicPr>
        <p:blipFill>
          <a:blip r:embed="rId3">
            <a:extLst>
              <a:ext uri="{28A0092B-C50C-407E-A947-70E740481C1C}">
                <a14:useLocalDpi xmlns:a14="http://schemas.microsoft.com/office/drawing/2010/main" val="0"/>
              </a:ext>
            </a:extLst>
          </a:blip>
          <a:srcRect l="941" t="-2" r="2905" b="30574"/>
          <a:stretch>
            <a:fillRect/>
          </a:stretch>
        </p:blipFill>
        <p:spPr bwMode="auto">
          <a:xfrm>
            <a:off x="6324600" y="3851275"/>
            <a:ext cx="1709738" cy="171132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2000"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0838"/>
            <a:ext cx="7772400" cy="944562"/>
          </a:xfrm>
        </p:spPr>
        <p:txBody>
          <a:bodyPr>
            <a:normAutofit fontScale="90000"/>
          </a:bodyPr>
          <a:lstStyle/>
          <a:p>
            <a:pPr eaLnBrk="1" fontAlgn="auto" hangingPunct="1">
              <a:spcAft>
                <a:spcPts val="0"/>
              </a:spcAft>
              <a:defRPr/>
            </a:pPr>
            <a:r>
              <a:rPr lang="en-US" sz="2800" dirty="0" smtClean="0">
                <a:solidFill>
                  <a:schemeClr val="tx1">
                    <a:lumMod val="75000"/>
                  </a:schemeClr>
                </a:solidFill>
              </a:rPr>
              <a:t/>
            </a:r>
            <a:br>
              <a:rPr lang="en-US" sz="2800" dirty="0" smtClean="0">
                <a:solidFill>
                  <a:schemeClr val="tx1">
                    <a:lumMod val="75000"/>
                  </a:schemeClr>
                </a:solidFill>
              </a:rPr>
            </a:br>
            <a:r>
              <a:rPr lang="en-US" sz="4900" cap="none" dirty="0" smtClean="0"/>
              <a:t>Job Characteristics</a:t>
            </a:r>
            <a:endParaRPr lang="en-US" sz="4900" cap="none" dirty="0"/>
          </a:p>
        </p:txBody>
      </p:sp>
      <p:sp>
        <p:nvSpPr>
          <p:cNvPr id="3" name="Content Placeholder 2"/>
          <p:cNvSpPr>
            <a:spLocks noGrp="1"/>
          </p:cNvSpPr>
          <p:nvPr>
            <p:ph idx="1"/>
          </p:nvPr>
        </p:nvSpPr>
        <p:spPr>
          <a:xfrm>
            <a:off x="685800" y="1600200"/>
            <a:ext cx="7772400" cy="4343400"/>
          </a:xfrm>
        </p:spPr>
        <p:txBody>
          <a:bodyPr rtlCol="0">
            <a:noAutofit/>
          </a:bodyPr>
          <a:lstStyle/>
          <a:p>
            <a:pPr indent="-274320" eaLnBrk="1" fontAlgn="auto" hangingPunct="1">
              <a:spcAft>
                <a:spcPts val="0"/>
              </a:spcAft>
              <a:defRPr/>
            </a:pPr>
            <a:r>
              <a:rPr lang="en-US" sz="2400" dirty="0" smtClean="0"/>
              <a:t>Oversee all shop activity to </a:t>
            </a:r>
            <a:r>
              <a:rPr lang="en-US" sz="2400" dirty="0"/>
              <a:t>ensure maximum </a:t>
            </a:r>
            <a:r>
              <a:rPr lang="en-US" sz="2400" dirty="0" smtClean="0"/>
              <a:t>productivity</a:t>
            </a:r>
          </a:p>
          <a:p>
            <a:pPr marL="68580" indent="0" eaLnBrk="1" fontAlgn="auto" hangingPunct="1">
              <a:spcAft>
                <a:spcPts val="0"/>
              </a:spcAft>
              <a:buFont typeface="Wingdings 3" pitchFamily="18" charset="2"/>
              <a:buNone/>
              <a:defRPr/>
            </a:pPr>
            <a:endParaRPr lang="en-US" sz="1000" dirty="0" smtClean="0"/>
          </a:p>
          <a:p>
            <a:pPr indent="-274320" eaLnBrk="1" fontAlgn="auto" hangingPunct="1">
              <a:spcAft>
                <a:spcPts val="0"/>
              </a:spcAft>
              <a:defRPr/>
            </a:pPr>
            <a:r>
              <a:rPr lang="en-US" sz="2400" dirty="0" smtClean="0"/>
              <a:t>Create/change drawings and generating programs</a:t>
            </a:r>
          </a:p>
          <a:p>
            <a:pPr marL="68580" indent="0" eaLnBrk="1" fontAlgn="auto" hangingPunct="1">
              <a:spcAft>
                <a:spcPts val="0"/>
              </a:spcAft>
              <a:buFont typeface="Wingdings 3" pitchFamily="18" charset="2"/>
              <a:buNone/>
              <a:defRPr/>
            </a:pPr>
            <a:endParaRPr lang="en-US" sz="1000" dirty="0" smtClean="0"/>
          </a:p>
          <a:p>
            <a:pPr indent="-274320" eaLnBrk="1" fontAlgn="auto" hangingPunct="1">
              <a:spcAft>
                <a:spcPts val="0"/>
              </a:spcAft>
              <a:defRPr/>
            </a:pPr>
            <a:r>
              <a:rPr lang="en-US" sz="2400" dirty="0" smtClean="0"/>
              <a:t>Supervise plant crew, hire </a:t>
            </a:r>
            <a:r>
              <a:rPr lang="en-US" sz="2400" dirty="0"/>
              <a:t>and </a:t>
            </a:r>
            <a:r>
              <a:rPr lang="en-US" sz="2400" dirty="0" smtClean="0"/>
              <a:t>fire, train and cross-train</a:t>
            </a:r>
          </a:p>
          <a:p>
            <a:pPr marL="68580" indent="0" eaLnBrk="1" fontAlgn="auto" hangingPunct="1">
              <a:spcAft>
                <a:spcPts val="0"/>
              </a:spcAft>
              <a:buFont typeface="Wingdings 3" pitchFamily="18" charset="2"/>
              <a:buNone/>
              <a:defRPr/>
            </a:pPr>
            <a:endParaRPr lang="en-US" sz="1000" dirty="0" smtClean="0"/>
          </a:p>
          <a:p>
            <a:pPr indent="-274320" eaLnBrk="1" fontAlgn="auto" hangingPunct="1">
              <a:spcAft>
                <a:spcPts val="0"/>
              </a:spcAft>
              <a:defRPr/>
            </a:pPr>
            <a:r>
              <a:rPr lang="en-US" sz="2400" dirty="0"/>
              <a:t>Diagnose and repair machines that are down and return to fully functioning state </a:t>
            </a:r>
            <a:r>
              <a:rPr lang="en-US" sz="2400" dirty="0" smtClean="0"/>
              <a:t>ASAP</a:t>
            </a:r>
          </a:p>
          <a:p>
            <a:pPr marL="68580" indent="0" eaLnBrk="1" fontAlgn="auto" hangingPunct="1">
              <a:spcAft>
                <a:spcPts val="0"/>
              </a:spcAft>
              <a:buFont typeface="Wingdings 3" pitchFamily="18" charset="2"/>
              <a:buNone/>
              <a:defRPr/>
            </a:pPr>
            <a:endParaRPr lang="en-US" sz="1000" dirty="0"/>
          </a:p>
          <a:p>
            <a:pPr indent="-274320" eaLnBrk="1" fontAlgn="auto" hangingPunct="1">
              <a:spcAft>
                <a:spcPts val="0"/>
              </a:spcAft>
              <a:defRPr/>
            </a:pPr>
            <a:r>
              <a:rPr lang="en-US" sz="2400" dirty="0" smtClean="0"/>
              <a:t>Ensure procedures for safe and clean working environment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a:srcRect l="18936" r="18936"/>
          <a:stretch>
            <a:fillRect/>
          </a:stretch>
        </p:blipFill>
        <p:spPr>
          <a:xfrm>
            <a:off x="4572000" y="609600"/>
            <a:ext cx="3886200" cy="4191000"/>
          </a:xfrm>
        </p:spPr>
      </p:pic>
      <p:sp>
        <p:nvSpPr>
          <p:cNvPr id="88067" name="Text Placeholder 3"/>
          <p:cNvSpPr>
            <a:spLocks noGrp="1"/>
          </p:cNvSpPr>
          <p:nvPr>
            <p:ph type="body" sz="quarter" idx="14"/>
          </p:nvPr>
        </p:nvSpPr>
        <p:spPr>
          <a:xfrm>
            <a:off x="685800" y="990600"/>
            <a:ext cx="3381375" cy="2914650"/>
          </a:xfrm>
        </p:spPr>
        <p:txBody>
          <a:bodyPr>
            <a:normAutofit fontScale="92500" lnSpcReduction="20000"/>
          </a:bodyPr>
          <a:lstStyle/>
          <a:p>
            <a:pPr eaLnBrk="1" hangingPunct="1">
              <a:defRPr/>
            </a:pPr>
            <a:r>
              <a:rPr lang="en-US" sz="3200" smtClean="0"/>
              <a:t>Saúl (right) and co-worker review a blueprint to determine specific details to be completed before shipping.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a:srcRect l="18936" r="18936"/>
          <a:stretch>
            <a:fillRect/>
          </a:stretch>
        </p:blipFill>
        <p:spPr>
          <a:xfrm>
            <a:off x="4572000" y="609600"/>
            <a:ext cx="3886200" cy="4191000"/>
          </a:xfrm>
        </p:spPr>
      </p:pic>
      <p:sp>
        <p:nvSpPr>
          <p:cNvPr id="89091" name="Text Placeholder 3"/>
          <p:cNvSpPr>
            <a:spLocks noGrp="1"/>
          </p:cNvSpPr>
          <p:nvPr>
            <p:ph type="body" sz="quarter" idx="14"/>
          </p:nvPr>
        </p:nvSpPr>
        <p:spPr>
          <a:xfrm>
            <a:off x="733425" y="1733550"/>
            <a:ext cx="3381375" cy="2762250"/>
          </a:xfrm>
        </p:spPr>
        <p:txBody>
          <a:bodyPr/>
          <a:lstStyle/>
          <a:p>
            <a:pPr eaLnBrk="1" hangingPunct="1"/>
            <a:r>
              <a:rPr lang="en-US" sz="3600" smtClean="0"/>
              <a:t>Preparing a case that will be trimmed out.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Placeholder 3"/>
          <p:cNvSpPr>
            <a:spLocks noGrp="1"/>
          </p:cNvSpPr>
          <p:nvPr>
            <p:ph type="body" sz="quarter" idx="14"/>
          </p:nvPr>
        </p:nvSpPr>
        <p:spPr>
          <a:xfrm>
            <a:off x="733425" y="1066800"/>
            <a:ext cx="3381375" cy="3657600"/>
          </a:xfrm>
        </p:spPr>
        <p:txBody>
          <a:bodyPr/>
          <a:lstStyle/>
          <a:p>
            <a:pPr eaLnBrk="1" hangingPunct="1"/>
            <a:r>
              <a:rPr lang="en-US" sz="3200" smtClean="0"/>
              <a:t>Saúl and co-worker at the Point to Point machine computer screen going over parameters of horizontal boring.</a:t>
            </a:r>
          </a:p>
        </p:txBody>
      </p:sp>
      <p:pic>
        <p:nvPicPr>
          <p:cNvPr id="7" name="Picture Placeholder 6"/>
          <p:cNvPicPr>
            <a:picLocks noGrp="1" noChangeAspect="1"/>
          </p:cNvPicPr>
          <p:nvPr>
            <p:ph type="pic" idx="1"/>
          </p:nvPr>
        </p:nvPicPr>
        <p:blipFill>
          <a:blip r:embed="rId3"/>
          <a:srcRect l="18936" r="18936"/>
          <a:stretch>
            <a:fillRect/>
          </a:stretch>
        </p:blipFill>
        <p:spPr>
          <a:xfrm>
            <a:off x="4572000" y="609600"/>
            <a:ext cx="3886200" cy="41910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bwMode="auto"/>
        <p:txBody>
          <a:bodyPr wrap="square" numCol="1" anchorCtr="0" compatLnSpc="1">
            <a:prstTxWarp prst="textNoShape">
              <a:avLst/>
            </a:prstTxWarp>
          </a:bodyPr>
          <a:lstStyle/>
          <a:p>
            <a:pPr eaLnBrk="1" hangingPunct="1"/>
            <a:r>
              <a:rPr lang="en-US" cap="none" smtClean="0"/>
              <a:t>Interiors created by AWC</a:t>
            </a:r>
          </a:p>
        </p:txBody>
      </p:sp>
      <p:pic>
        <p:nvPicPr>
          <p:cNvPr id="91139" name="Content Placeholder 6"/>
          <p:cNvPicPr>
            <a:picLocks noGrp="1" noChangeAspect="1"/>
          </p:cNvPicPr>
          <p:nvPr>
            <p:ph sz="quarter" idx="13"/>
          </p:nvPr>
        </p:nvPicPr>
        <p:blipFill>
          <a:blip r:embed="rId3">
            <a:extLst>
              <a:ext uri="{28A0092B-C50C-407E-A947-70E740481C1C}">
                <a14:useLocalDpi xmlns:a14="http://schemas.microsoft.com/office/drawing/2010/main" val="0"/>
              </a:ext>
            </a:extLst>
          </a:blip>
          <a:srcRect l="1872" t="-3304" r="-374" b="-2"/>
          <a:stretch>
            <a:fillRect/>
          </a:stretch>
        </p:blipFill>
        <p:spPr>
          <a:xfrm>
            <a:off x="563563" y="1889125"/>
            <a:ext cx="4008437" cy="3335338"/>
          </a:xfrm>
        </p:spPr>
      </p:pic>
      <p:pic>
        <p:nvPicPr>
          <p:cNvPr id="91140" name="Content Placeholder 7"/>
          <p:cNvPicPr>
            <a:picLocks noGrp="1" noChangeAspect="1"/>
          </p:cNvPicPr>
          <p:nvPr>
            <p:ph sz="quarter" idx="14"/>
          </p:nvPr>
        </p:nvPicPr>
        <p:blipFill>
          <a:blip r:embed="rId4">
            <a:extLst>
              <a:ext uri="{28A0092B-C50C-407E-A947-70E740481C1C}">
                <a14:useLocalDpi xmlns:a14="http://schemas.microsoft.com/office/drawing/2010/main" val="0"/>
              </a:ext>
            </a:extLst>
          </a:blip>
          <a:srcRect t="-414" r="3215"/>
          <a:stretch>
            <a:fillRect/>
          </a:stretch>
        </p:blipFill>
        <p:spPr>
          <a:xfrm>
            <a:off x="5308600" y="1706563"/>
            <a:ext cx="3209925" cy="3703637"/>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pPr eaLnBrk="1" fontAlgn="auto" hangingPunct="1">
              <a:spcAft>
                <a:spcPts val="0"/>
              </a:spcAft>
              <a:defRPr/>
            </a:pPr>
            <a:r>
              <a:rPr lang="en-US" sz="2800" dirty="0" smtClean="0">
                <a:solidFill>
                  <a:schemeClr val="accent1"/>
                </a:solidFill>
              </a:rPr>
              <a:t>Job position </a:t>
            </a:r>
            <a:r>
              <a:rPr lang="en-US" sz="2800" dirty="0" smtClean="0">
                <a:solidFill>
                  <a:schemeClr val="accent1"/>
                </a:solidFill>
              </a:rPr>
              <a:t>#4: </a:t>
            </a:r>
            <a:r>
              <a:rPr lang="en-US" sz="2800" dirty="0" smtClean="0">
                <a:solidFill>
                  <a:schemeClr val="accent1"/>
                </a:solidFill>
              </a:rPr>
              <a:t>Shop superintendent</a:t>
            </a:r>
            <a:endParaRPr lang="en-US" sz="2800" dirty="0">
              <a:solidFill>
                <a:schemeClr val="accent1"/>
              </a:solidFill>
            </a:endParaRPr>
          </a:p>
        </p:txBody>
      </p:sp>
      <p:sp>
        <p:nvSpPr>
          <p:cNvPr id="3" name="Content Placeholder 2"/>
          <p:cNvSpPr>
            <a:spLocks noGrp="1"/>
          </p:cNvSpPr>
          <p:nvPr>
            <p:ph idx="1"/>
          </p:nvPr>
        </p:nvSpPr>
        <p:spPr>
          <a:xfrm>
            <a:off x="838200" y="1524000"/>
            <a:ext cx="7772400" cy="3733800"/>
          </a:xfrm>
        </p:spPr>
        <p:txBody>
          <a:bodyPr rtlCol="0">
            <a:normAutofit fontScale="92500" lnSpcReduction="10000"/>
          </a:bodyPr>
          <a:lstStyle/>
          <a:p>
            <a:pPr indent="-274320" eaLnBrk="1" fontAlgn="auto" hangingPunct="1">
              <a:spcAft>
                <a:spcPts val="0"/>
              </a:spcAft>
              <a:buFont typeface="Wingdings 3" pitchFamily="18" charset="2"/>
              <a:buNone/>
              <a:defRPr/>
            </a:pPr>
            <a:r>
              <a:rPr lang="en-US" sz="4400" dirty="0" err="1" smtClean="0"/>
              <a:t>Saúl’s</a:t>
            </a:r>
            <a:r>
              <a:rPr lang="en-US" sz="4400" dirty="0" smtClean="0"/>
              <a:t> Background:</a:t>
            </a:r>
          </a:p>
          <a:p>
            <a:pPr indent="-274320" eaLnBrk="1" fontAlgn="auto" hangingPunct="1">
              <a:spcAft>
                <a:spcPts val="0"/>
              </a:spcAft>
              <a:buFont typeface="Wingdings 3" pitchFamily="18" charset="2"/>
              <a:buNone/>
              <a:defRPr/>
            </a:pPr>
            <a:endParaRPr lang="en-US" sz="1100" dirty="0" smtClean="0"/>
          </a:p>
          <a:p>
            <a:pPr indent="-274320" eaLnBrk="1" fontAlgn="auto" hangingPunct="1">
              <a:spcAft>
                <a:spcPts val="0"/>
              </a:spcAft>
              <a:defRPr/>
            </a:pPr>
            <a:r>
              <a:rPr lang="en-US" sz="3200" dirty="0" smtClean="0"/>
              <a:t>Los Angeles Trade Technical College</a:t>
            </a:r>
          </a:p>
          <a:p>
            <a:pPr marL="68580" indent="0" eaLnBrk="1" fontAlgn="auto" hangingPunct="1">
              <a:spcAft>
                <a:spcPts val="0"/>
              </a:spcAft>
              <a:buFont typeface="Wingdings 3" pitchFamily="18" charset="2"/>
              <a:buNone/>
              <a:defRPr/>
            </a:pPr>
            <a:endParaRPr lang="en-US" sz="1100" dirty="0" smtClean="0"/>
          </a:p>
          <a:p>
            <a:pPr indent="-274320" eaLnBrk="1" fontAlgn="auto" hangingPunct="1">
              <a:spcAft>
                <a:spcPts val="0"/>
              </a:spcAft>
              <a:defRPr/>
            </a:pPr>
            <a:r>
              <a:rPr lang="en-US" sz="3200" dirty="0" smtClean="0"/>
              <a:t>Local 721, Cabinetmakers and Millmen, California Journeyman’s Card</a:t>
            </a:r>
          </a:p>
          <a:p>
            <a:pPr marL="68580" indent="0" eaLnBrk="1" fontAlgn="auto" hangingPunct="1">
              <a:spcAft>
                <a:spcPts val="0"/>
              </a:spcAft>
              <a:buFont typeface="Wingdings 3" pitchFamily="18" charset="2"/>
              <a:buNone/>
              <a:defRPr/>
            </a:pPr>
            <a:endParaRPr lang="en-US" sz="1100" dirty="0" smtClean="0"/>
          </a:p>
          <a:p>
            <a:pPr indent="-274320" eaLnBrk="1" fontAlgn="auto" hangingPunct="1">
              <a:spcAft>
                <a:spcPts val="0"/>
              </a:spcAft>
              <a:defRPr/>
            </a:pPr>
            <a:r>
              <a:rPr lang="en-US" sz="3200" dirty="0" smtClean="0"/>
              <a:t>Professional courses in AutoCAD, CNC, Lean Mfg., Advanced Excel, Point to Point</a:t>
            </a:r>
            <a:endParaRPr lang="en-US" sz="3200"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3"/>
                </a:solidFill>
              </a:rPr>
              <a:t>What advice do these people have for you?</a:t>
            </a:r>
            <a:endParaRPr lang="en-US" dirty="0">
              <a:solidFill>
                <a:schemeClr val="accent3"/>
              </a:solidFill>
            </a:endParaRPr>
          </a:p>
        </p:txBody>
      </p:sp>
      <p:sp>
        <p:nvSpPr>
          <p:cNvPr id="3" name="Content Placeholder 2"/>
          <p:cNvSpPr>
            <a:spLocks noGrp="1"/>
          </p:cNvSpPr>
          <p:nvPr>
            <p:ph idx="1"/>
          </p:nvPr>
        </p:nvSpPr>
        <p:spPr>
          <a:xfrm>
            <a:off x="685800" y="1600200"/>
            <a:ext cx="7772400" cy="3733800"/>
          </a:xfrm>
        </p:spPr>
        <p:txBody>
          <a:bodyPr rtlCol="0">
            <a:normAutofit fontScale="47500" lnSpcReduction="20000"/>
          </a:bodyPr>
          <a:lstStyle/>
          <a:p>
            <a:pPr indent="-274320" eaLnBrk="1" fontAlgn="auto" hangingPunct="1">
              <a:spcAft>
                <a:spcPts val="0"/>
              </a:spcAft>
              <a:buClr>
                <a:schemeClr val="accent3"/>
              </a:buClr>
              <a:defRPr/>
            </a:pPr>
            <a:r>
              <a:rPr lang="en-US" sz="4400" dirty="0" smtClean="0"/>
              <a:t> Getting a degree can’t </a:t>
            </a:r>
            <a:r>
              <a:rPr lang="en-US" sz="4400" dirty="0" smtClean="0"/>
              <a:t>hurt</a:t>
            </a:r>
            <a:r>
              <a:rPr lang="en-US" sz="4400" dirty="0"/>
              <a:t>!</a:t>
            </a:r>
            <a:endParaRPr lang="en-US" sz="4400" dirty="0" smtClean="0"/>
          </a:p>
          <a:p>
            <a:pPr marL="68580" indent="0" eaLnBrk="1" fontAlgn="auto" hangingPunct="1">
              <a:spcAft>
                <a:spcPts val="0"/>
              </a:spcAft>
              <a:buFont typeface="Wingdings 3" pitchFamily="18" charset="2"/>
              <a:buNone/>
              <a:defRPr/>
            </a:pPr>
            <a:endParaRPr lang="en-US" sz="1800" dirty="0" smtClean="0"/>
          </a:p>
          <a:p>
            <a:pPr indent="-274320" eaLnBrk="1" fontAlgn="auto" hangingPunct="1">
              <a:spcAft>
                <a:spcPts val="0"/>
              </a:spcAft>
              <a:buClr>
                <a:schemeClr val="accent3"/>
              </a:buClr>
              <a:defRPr/>
            </a:pPr>
            <a:r>
              <a:rPr lang="en-US" sz="4400" dirty="0" smtClean="0"/>
              <a:t> We </a:t>
            </a:r>
            <a:r>
              <a:rPr lang="en-US" sz="4400" dirty="0"/>
              <a:t>are all born with different talents, skills and abilities. We </a:t>
            </a:r>
            <a:r>
              <a:rPr lang="en-US" sz="4400" dirty="0" smtClean="0"/>
              <a:t/>
            </a:r>
            <a:br>
              <a:rPr lang="en-US" sz="4400" dirty="0" smtClean="0"/>
            </a:br>
            <a:r>
              <a:rPr lang="en-US" sz="4400" dirty="0" smtClean="0"/>
              <a:t> add </a:t>
            </a:r>
            <a:r>
              <a:rPr lang="en-US" sz="4400" dirty="0"/>
              <a:t>to these through education and experience. No matter </a:t>
            </a:r>
            <a:r>
              <a:rPr lang="en-US" sz="4400" dirty="0" smtClean="0"/>
              <a:t/>
            </a:r>
            <a:br>
              <a:rPr lang="en-US" sz="4400" dirty="0" smtClean="0"/>
            </a:br>
            <a:r>
              <a:rPr lang="en-US" sz="4400" dirty="0" smtClean="0"/>
              <a:t> what </a:t>
            </a:r>
            <a:r>
              <a:rPr lang="en-US" sz="4400" dirty="0"/>
              <a:t>your job, be involved, show up and learn from the </a:t>
            </a:r>
            <a:r>
              <a:rPr lang="en-US" sz="4400" dirty="0" smtClean="0"/>
              <a:t/>
            </a:r>
            <a:br>
              <a:rPr lang="en-US" sz="4400" dirty="0" smtClean="0"/>
            </a:br>
            <a:r>
              <a:rPr lang="en-US" sz="4400" dirty="0" smtClean="0"/>
              <a:t> opportunity.</a:t>
            </a:r>
          </a:p>
          <a:p>
            <a:pPr marL="68580" indent="0" eaLnBrk="1" fontAlgn="auto" hangingPunct="1">
              <a:spcAft>
                <a:spcPts val="0"/>
              </a:spcAft>
              <a:buFont typeface="Wingdings 3" pitchFamily="18" charset="2"/>
              <a:buNone/>
              <a:defRPr/>
            </a:pPr>
            <a:endParaRPr lang="en-US" sz="1800" dirty="0"/>
          </a:p>
          <a:p>
            <a:pPr indent="-274320" eaLnBrk="1" fontAlgn="auto" hangingPunct="1">
              <a:spcAft>
                <a:spcPts val="0"/>
              </a:spcAft>
              <a:buClr>
                <a:schemeClr val="accent3"/>
              </a:buClr>
              <a:defRPr/>
            </a:pPr>
            <a:r>
              <a:rPr lang="en-US" sz="4400" dirty="0"/>
              <a:t> </a:t>
            </a:r>
            <a:r>
              <a:rPr lang="en-US" sz="4400" dirty="0" smtClean="0"/>
              <a:t>Learn from the ground up—don’t think you are going to start at the top.</a:t>
            </a:r>
          </a:p>
          <a:p>
            <a:pPr indent="-274320" eaLnBrk="1" fontAlgn="auto" hangingPunct="1">
              <a:spcAft>
                <a:spcPts val="0"/>
              </a:spcAft>
              <a:buClr>
                <a:schemeClr val="accent3"/>
              </a:buClr>
              <a:defRPr/>
            </a:pPr>
            <a:endParaRPr lang="en-US" sz="4400" dirty="0"/>
          </a:p>
          <a:p>
            <a:pPr indent="-274320" eaLnBrk="1" fontAlgn="auto" hangingPunct="1">
              <a:spcAft>
                <a:spcPts val="0"/>
              </a:spcAft>
              <a:buClr>
                <a:schemeClr val="accent3"/>
              </a:buClr>
              <a:defRPr/>
            </a:pPr>
            <a:r>
              <a:rPr lang="en-US" sz="4400" dirty="0" smtClean="0"/>
              <a:t>Stay engaged in your technical courses. These skills are desperately needed in the woodworking industries.</a:t>
            </a:r>
            <a:endParaRPr lang="en-US" sz="4400" dirty="0" smtClean="0"/>
          </a:p>
          <a:p>
            <a:pPr indent="-274320" eaLnBrk="1" fontAlgn="auto" hangingPunct="1">
              <a:spcAft>
                <a:spcPts val="0"/>
              </a:spcAft>
              <a:defRPr/>
            </a:pPr>
            <a:endParaRPr lang="en-US" sz="4400" dirty="0" smtClean="0"/>
          </a:p>
          <a:p>
            <a:pPr indent="-274320" eaLnBrk="1" fontAlgn="auto" hangingPunct="1">
              <a:spcAft>
                <a:spcPts val="0"/>
              </a:spcAft>
              <a:defRPr/>
            </a:pPr>
            <a:endParaRPr lang="en-US" dirty="0"/>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08038"/>
          </a:xfrm>
        </p:spPr>
        <p:txBody>
          <a:bodyPr>
            <a:normAutofit fontScale="90000"/>
          </a:bodyPr>
          <a:lstStyle/>
          <a:p>
            <a:pPr eaLnBrk="1" fontAlgn="auto" hangingPunct="1">
              <a:spcAft>
                <a:spcPts val="0"/>
              </a:spcAft>
              <a:defRPr/>
            </a:pPr>
            <a:r>
              <a:rPr lang="en-US" sz="3800" dirty="0">
                <a:solidFill>
                  <a:schemeClr val="accent1"/>
                </a:solidFill>
              </a:rPr>
              <a:t>All sectors </a:t>
            </a:r>
            <a:r>
              <a:rPr lang="en-US" sz="3800" dirty="0" smtClean="0">
                <a:solidFill>
                  <a:schemeClr val="accent1"/>
                </a:solidFill>
              </a:rPr>
              <a:t>need skilled workers</a:t>
            </a:r>
            <a:endParaRPr lang="en-US" dirty="0">
              <a:solidFill>
                <a:schemeClr val="accent1"/>
              </a:solidFill>
            </a:endParaRPr>
          </a:p>
        </p:txBody>
      </p:sp>
      <p:sp>
        <p:nvSpPr>
          <p:cNvPr id="3" name="Content Placeholder 2"/>
          <p:cNvSpPr>
            <a:spLocks noGrp="1"/>
          </p:cNvSpPr>
          <p:nvPr>
            <p:ph idx="1"/>
          </p:nvPr>
        </p:nvSpPr>
        <p:spPr>
          <a:xfrm>
            <a:off x="685800" y="1600200"/>
            <a:ext cx="7772400" cy="3733800"/>
          </a:xfrm>
        </p:spPr>
        <p:txBody>
          <a:bodyPr rtlCol="0">
            <a:normAutofit fontScale="92500"/>
          </a:bodyPr>
          <a:lstStyle/>
          <a:p>
            <a:pPr indent="-274320" eaLnBrk="1" fontAlgn="auto" hangingPunct="1">
              <a:spcAft>
                <a:spcPts val="0"/>
              </a:spcAft>
              <a:defRPr/>
            </a:pPr>
            <a:r>
              <a:rPr lang="en-US" sz="3200" dirty="0" smtClean="0"/>
              <a:t> Just </a:t>
            </a:r>
            <a:r>
              <a:rPr lang="en-US" sz="3200" dirty="0"/>
              <a:t>like any other industry,  there is a vast </a:t>
            </a:r>
            <a:r>
              <a:rPr lang="en-US" sz="3200" dirty="0" smtClean="0"/>
              <a:t>      </a:t>
            </a:r>
            <a:br>
              <a:rPr lang="en-US" sz="3200" dirty="0" smtClean="0"/>
            </a:br>
            <a:r>
              <a:rPr lang="en-US" sz="3200" dirty="0" smtClean="0"/>
              <a:t> range </a:t>
            </a:r>
            <a:r>
              <a:rPr lang="en-US" sz="3200" dirty="0"/>
              <a:t>of job types, from sales and marketing, to  </a:t>
            </a:r>
            <a:r>
              <a:rPr lang="en-US" sz="3200" dirty="0" smtClean="0"/>
              <a:t>  </a:t>
            </a:r>
            <a:br>
              <a:rPr lang="en-US" sz="3200" dirty="0" smtClean="0"/>
            </a:br>
            <a:r>
              <a:rPr lang="en-US" sz="3200" dirty="0" smtClean="0"/>
              <a:t> design</a:t>
            </a:r>
            <a:r>
              <a:rPr lang="en-US" sz="3200" dirty="0"/>
              <a:t>, computer skilled jobs, machine  </a:t>
            </a:r>
            <a:r>
              <a:rPr lang="en-US" sz="3200" dirty="0" smtClean="0"/>
              <a:t/>
            </a:r>
            <a:br>
              <a:rPr lang="en-US" sz="3200" dirty="0" smtClean="0"/>
            </a:br>
            <a:r>
              <a:rPr lang="en-US" sz="3200" dirty="0" smtClean="0"/>
              <a:t> operation</a:t>
            </a:r>
            <a:r>
              <a:rPr lang="en-US" sz="3200" dirty="0"/>
              <a:t>, plant supervision and many more. </a:t>
            </a:r>
            <a:endParaRPr lang="en-US" sz="3200" dirty="0" smtClean="0"/>
          </a:p>
          <a:p>
            <a:pPr indent="-274320" eaLnBrk="1" fontAlgn="auto" hangingPunct="1">
              <a:spcAft>
                <a:spcPts val="0"/>
              </a:spcAft>
              <a:defRPr/>
            </a:pPr>
            <a:endParaRPr lang="en-US" sz="3200" dirty="0"/>
          </a:p>
          <a:p>
            <a:pPr indent="-274320" eaLnBrk="1" fontAlgn="auto" hangingPunct="1">
              <a:spcAft>
                <a:spcPts val="0"/>
              </a:spcAft>
              <a:defRPr/>
            </a:pPr>
            <a:r>
              <a:rPr lang="en-US" sz="3200" dirty="0" smtClean="0"/>
              <a:t> This </a:t>
            </a:r>
            <a:r>
              <a:rPr lang="en-US" sz="3200" dirty="0" smtClean="0"/>
              <a:t>PowerPoint </a:t>
            </a:r>
            <a:r>
              <a:rPr lang="en-US" sz="3200" dirty="0" smtClean="0"/>
              <a:t>is just </a:t>
            </a:r>
            <a:r>
              <a:rPr lang="en-US" sz="3200" dirty="0" smtClean="0"/>
              <a:t>a </a:t>
            </a:r>
            <a:r>
              <a:rPr lang="en-US" sz="3200" dirty="0" smtClean="0"/>
              <a:t>small sampling of the varied jobs within </a:t>
            </a:r>
            <a:r>
              <a:rPr lang="en-US" sz="3200" dirty="0" smtClean="0"/>
              <a:t>the </a:t>
            </a:r>
            <a:r>
              <a:rPr lang="en-US" sz="3200" dirty="0" smtClean="0"/>
              <a:t>industry.</a:t>
            </a:r>
            <a:endParaRPr lang="en-US" sz="3200" dirty="0"/>
          </a:p>
          <a:p>
            <a:pPr indent="-274320"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3"/>
                </a:solidFill>
              </a:rPr>
              <a:t>What advice do these people have for you?</a:t>
            </a:r>
            <a:endParaRPr lang="en-US" dirty="0">
              <a:solidFill>
                <a:schemeClr val="accent3"/>
              </a:solidFill>
            </a:endParaRPr>
          </a:p>
        </p:txBody>
      </p:sp>
      <p:sp>
        <p:nvSpPr>
          <p:cNvPr id="3" name="Content Placeholder 2"/>
          <p:cNvSpPr>
            <a:spLocks noGrp="1"/>
          </p:cNvSpPr>
          <p:nvPr>
            <p:ph idx="1"/>
          </p:nvPr>
        </p:nvSpPr>
        <p:spPr>
          <a:xfrm>
            <a:off x="685800" y="1600200"/>
            <a:ext cx="7772400" cy="3733800"/>
          </a:xfrm>
        </p:spPr>
        <p:txBody>
          <a:bodyPr rtlCol="0">
            <a:noAutofit/>
          </a:bodyPr>
          <a:lstStyle/>
          <a:p>
            <a:pPr indent="-274320" eaLnBrk="1" fontAlgn="auto" hangingPunct="1">
              <a:spcAft>
                <a:spcPts val="0"/>
              </a:spcAft>
              <a:buClr>
                <a:schemeClr val="accent3"/>
              </a:buClr>
              <a:defRPr/>
            </a:pPr>
            <a:r>
              <a:rPr lang="en-US" sz="2600" dirty="0" smtClean="0"/>
              <a:t> </a:t>
            </a:r>
            <a:r>
              <a:rPr lang="en-US" sz="2600" dirty="0" smtClean="0"/>
              <a:t> </a:t>
            </a:r>
            <a:r>
              <a:rPr lang="en-US" sz="2600" dirty="0" smtClean="0"/>
              <a:t>Find out as much as you can about the industry. Join </a:t>
            </a:r>
            <a:br>
              <a:rPr lang="en-US" sz="2600" dirty="0" smtClean="0"/>
            </a:br>
            <a:r>
              <a:rPr lang="en-US" sz="2600" dirty="0" smtClean="0"/>
              <a:t> industry associations</a:t>
            </a:r>
            <a:r>
              <a:rPr lang="en-US" sz="2600" dirty="0" smtClean="0"/>
              <a:t>.</a:t>
            </a:r>
          </a:p>
          <a:p>
            <a:pPr indent="-274320" eaLnBrk="1" fontAlgn="auto" hangingPunct="1">
              <a:spcAft>
                <a:spcPts val="0"/>
              </a:spcAft>
              <a:buClr>
                <a:schemeClr val="accent3"/>
              </a:buClr>
              <a:defRPr/>
            </a:pPr>
            <a:endParaRPr lang="en-US" sz="2400" dirty="0" smtClean="0"/>
          </a:p>
          <a:p>
            <a:pPr indent="-274320" eaLnBrk="1" fontAlgn="auto" hangingPunct="1">
              <a:spcAft>
                <a:spcPts val="0"/>
              </a:spcAft>
              <a:buClr>
                <a:schemeClr val="accent3"/>
              </a:buClr>
              <a:defRPr/>
            </a:pPr>
            <a:r>
              <a:rPr lang="en-US" sz="2400" dirty="0" smtClean="0"/>
              <a:t>Learn </a:t>
            </a:r>
            <a:r>
              <a:rPr lang="en-US" sz="2400" dirty="0"/>
              <a:t>to work with different materials and develop as may skills as possible.  If interested in the furniture world, learn CAD.</a:t>
            </a:r>
          </a:p>
          <a:p>
            <a:pPr marL="68580" indent="0" eaLnBrk="1" fontAlgn="auto" hangingPunct="1">
              <a:spcAft>
                <a:spcPts val="0"/>
              </a:spcAft>
              <a:buNone/>
              <a:defRPr/>
            </a:pPr>
            <a:endParaRPr lang="en-US" sz="1100" dirty="0"/>
          </a:p>
          <a:p>
            <a:pPr indent="-274320" eaLnBrk="1" fontAlgn="auto" hangingPunct="1">
              <a:spcAft>
                <a:spcPts val="0"/>
              </a:spcAft>
              <a:buClr>
                <a:schemeClr val="accent3"/>
              </a:buClr>
              <a:defRPr/>
            </a:pPr>
            <a:r>
              <a:rPr lang="en-US" sz="2400" dirty="0"/>
              <a:t>Enjoy what you are doing! Don’t be afraid to make mistakes—they are learning experiences. </a:t>
            </a:r>
          </a:p>
          <a:p>
            <a:pPr indent="-274320" eaLnBrk="1" fontAlgn="auto" hangingPunct="1">
              <a:spcAft>
                <a:spcPts val="0"/>
              </a:spcAft>
              <a:buClr>
                <a:schemeClr val="accent3"/>
              </a:buClr>
              <a:defRPr/>
            </a:pPr>
            <a:endParaRPr lang="en-US" sz="2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olidFill>
              </a:rPr>
              <a:t>Identify your strengths and preferences</a:t>
            </a:r>
            <a:endParaRPr lang="en-US" dirty="0">
              <a:solidFill>
                <a:schemeClr val="accent1"/>
              </a:solidFill>
            </a:endParaRPr>
          </a:p>
        </p:txBody>
      </p:sp>
      <p:graphicFrame>
        <p:nvGraphicFramePr>
          <p:cNvPr id="4" name="Table 3"/>
          <p:cNvGraphicFramePr>
            <a:graphicFrameLocks noGrp="1"/>
          </p:cNvGraphicFramePr>
          <p:nvPr/>
        </p:nvGraphicFramePr>
        <p:xfrm>
          <a:off x="914400" y="1447800"/>
          <a:ext cx="7162800" cy="3724275"/>
        </p:xfrm>
        <a:graphic>
          <a:graphicData uri="http://schemas.openxmlformats.org/drawingml/2006/table">
            <a:tbl>
              <a:tblPr firstRow="1" bandRow="1">
                <a:tableStyleId>{5C22544A-7EE6-4342-B048-85BDC9FD1C3A}</a:tableStyleId>
              </a:tblPr>
              <a:tblGrid>
                <a:gridCol w="3581400"/>
                <a:gridCol w="3581400"/>
              </a:tblGrid>
              <a:tr h="521873">
                <a:tc>
                  <a:txBody>
                    <a:bodyPr/>
                    <a:lstStyle/>
                    <a:p>
                      <a:r>
                        <a:rPr lang="en-US" sz="2400" dirty="0" smtClean="0"/>
                        <a:t>Do you like…</a:t>
                      </a:r>
                      <a:endParaRPr lang="en-US" sz="2400" dirty="0"/>
                    </a:p>
                  </a:txBody>
                  <a:tcPr marT="45728" marB="45728"/>
                </a:tc>
                <a:tc>
                  <a:txBody>
                    <a:bodyPr/>
                    <a:lstStyle/>
                    <a:p>
                      <a:r>
                        <a:rPr lang="en-US" sz="2400" dirty="0" smtClean="0"/>
                        <a:t>Then you might like…</a:t>
                      </a:r>
                      <a:endParaRPr lang="en-US" sz="2400" dirty="0"/>
                    </a:p>
                  </a:txBody>
                  <a:tcPr marT="45728" marB="45728"/>
                </a:tc>
              </a:tr>
              <a:tr h="747227">
                <a:tc>
                  <a:txBody>
                    <a:bodyPr/>
                    <a:lstStyle/>
                    <a:p>
                      <a:r>
                        <a:rPr lang="en-US" sz="1800" dirty="0" smtClean="0"/>
                        <a:t>Working with,</a:t>
                      </a:r>
                      <a:r>
                        <a:rPr lang="en-US" sz="1800" baseline="0" dirty="0" smtClean="0"/>
                        <a:t> meeting and talking to people?</a:t>
                      </a:r>
                      <a:endParaRPr lang="en-US" sz="1800" dirty="0"/>
                    </a:p>
                  </a:txBody>
                  <a:tcPr marT="45728" marB="45728"/>
                </a:tc>
                <a:tc>
                  <a:txBody>
                    <a:bodyPr/>
                    <a:lstStyle/>
                    <a:p>
                      <a:r>
                        <a:rPr lang="en-US" sz="1800" dirty="0" smtClean="0"/>
                        <a:t>Sales, marketing, team leader, management</a:t>
                      </a:r>
                      <a:endParaRPr lang="en-US" sz="1800" dirty="0"/>
                    </a:p>
                  </a:txBody>
                  <a:tcPr marT="45728" marB="45728"/>
                </a:tc>
              </a:tr>
              <a:tr h="1387708">
                <a:tc>
                  <a:txBody>
                    <a:bodyPr/>
                    <a:lstStyle/>
                    <a:p>
                      <a:r>
                        <a:rPr lang="en-US" sz="1800" dirty="0" smtClean="0"/>
                        <a:t>Tinkering and fixing</a:t>
                      </a:r>
                      <a:r>
                        <a:rPr lang="en-US" sz="1800" baseline="0" dirty="0" smtClean="0"/>
                        <a:t> things?</a:t>
                      </a:r>
                      <a:endParaRPr lang="en-US" sz="1800" dirty="0"/>
                    </a:p>
                  </a:txBody>
                  <a:tcPr marT="45728" marB="45728"/>
                </a:tc>
                <a:tc>
                  <a:txBody>
                    <a:bodyPr/>
                    <a:lstStyle/>
                    <a:p>
                      <a:r>
                        <a:rPr lang="en-US" sz="1800" dirty="0" smtClean="0"/>
                        <a:t>Machine operator,</a:t>
                      </a:r>
                      <a:r>
                        <a:rPr lang="en-US" sz="1800" baseline="0" dirty="0" smtClean="0"/>
                        <a:t> machine technician, furniture repair/restoration, hardware sales/installation</a:t>
                      </a:r>
                      <a:endParaRPr lang="en-US" sz="1800" dirty="0"/>
                    </a:p>
                  </a:txBody>
                  <a:tcPr marT="45728" marB="45728"/>
                </a:tc>
              </a:tr>
              <a:tr h="1067467">
                <a:tc>
                  <a:txBody>
                    <a:bodyPr/>
                    <a:lstStyle/>
                    <a:p>
                      <a:r>
                        <a:rPr lang="en-US" sz="1800" dirty="0" smtClean="0"/>
                        <a:t>Designing and creating</a:t>
                      </a:r>
                      <a:endParaRPr lang="en-US" sz="1800" dirty="0"/>
                    </a:p>
                  </a:txBody>
                  <a:tcPr marT="45728" marB="45728"/>
                </a:tc>
                <a:tc>
                  <a:txBody>
                    <a:bodyPr/>
                    <a:lstStyle/>
                    <a:p>
                      <a:r>
                        <a:rPr lang="en-US" sz="1800" dirty="0" smtClean="0"/>
                        <a:t>Furniture</a:t>
                      </a:r>
                      <a:r>
                        <a:rPr lang="en-US" sz="1800" baseline="0" dirty="0" smtClean="0"/>
                        <a:t> or cabinet maker, product designer, machinery design/engineering</a:t>
                      </a:r>
                      <a:endParaRPr lang="en-US" sz="1800" dirty="0"/>
                    </a:p>
                  </a:txBody>
                  <a:tcPr marT="45728" marB="45728"/>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normAutofit fontScale="90000"/>
          </a:bodyPr>
          <a:lstStyle/>
          <a:p>
            <a:pPr eaLnBrk="1" fontAlgn="auto" hangingPunct="1">
              <a:spcAft>
                <a:spcPts val="0"/>
              </a:spcAft>
              <a:defRPr/>
            </a:pPr>
            <a:r>
              <a:rPr lang="en-US" dirty="0" smtClean="0">
                <a:solidFill>
                  <a:schemeClr val="accent1"/>
                </a:solidFill>
              </a:rPr>
              <a:t>Identify your strengths and preferences</a:t>
            </a:r>
            <a:endParaRPr lang="en-US" dirty="0">
              <a:solidFill>
                <a:schemeClr val="accent1"/>
              </a:solidFill>
            </a:endParaRPr>
          </a:p>
        </p:txBody>
      </p:sp>
      <p:graphicFrame>
        <p:nvGraphicFramePr>
          <p:cNvPr id="4" name="Table 3"/>
          <p:cNvGraphicFramePr>
            <a:graphicFrameLocks noGrp="1"/>
          </p:cNvGraphicFramePr>
          <p:nvPr/>
        </p:nvGraphicFramePr>
        <p:xfrm>
          <a:off x="914400" y="1447800"/>
          <a:ext cx="7162800" cy="3890962"/>
        </p:xfrm>
        <a:graphic>
          <a:graphicData uri="http://schemas.openxmlformats.org/drawingml/2006/table">
            <a:tbl>
              <a:tblPr firstRow="1" bandRow="1">
                <a:tableStyleId>{5C22544A-7EE6-4342-B048-85BDC9FD1C3A}</a:tableStyleId>
              </a:tblPr>
              <a:tblGrid>
                <a:gridCol w="3581400"/>
                <a:gridCol w="3581400"/>
              </a:tblGrid>
              <a:tr h="521787">
                <a:tc>
                  <a:txBody>
                    <a:bodyPr/>
                    <a:lstStyle/>
                    <a:p>
                      <a:r>
                        <a:rPr lang="en-US" sz="2400" dirty="0" smtClean="0"/>
                        <a:t>Do you like…</a:t>
                      </a:r>
                      <a:endParaRPr lang="en-US" sz="2400" dirty="0"/>
                    </a:p>
                  </a:txBody>
                  <a:tcPr/>
                </a:tc>
                <a:tc>
                  <a:txBody>
                    <a:bodyPr/>
                    <a:lstStyle/>
                    <a:p>
                      <a:r>
                        <a:rPr lang="en-US" sz="2400" dirty="0" smtClean="0"/>
                        <a:t>Then you might like…</a:t>
                      </a:r>
                      <a:endParaRPr lang="en-US" sz="2400" dirty="0"/>
                    </a:p>
                  </a:txBody>
                  <a:tcPr/>
                </a:tc>
              </a:tr>
              <a:tr h="914405">
                <a:tc>
                  <a:txBody>
                    <a:bodyPr/>
                    <a:lstStyle/>
                    <a:p>
                      <a:r>
                        <a:rPr lang="en-US" sz="1800" dirty="0" smtClean="0"/>
                        <a:t>Organizing, creating</a:t>
                      </a:r>
                      <a:r>
                        <a:rPr lang="en-US" sz="1800" baseline="0" dirty="0" smtClean="0"/>
                        <a:t> order and efficiency</a:t>
                      </a:r>
                      <a:endParaRPr lang="en-US" sz="1800" dirty="0"/>
                    </a:p>
                  </a:txBody>
                  <a:tcPr/>
                </a:tc>
                <a:tc>
                  <a:txBody>
                    <a:bodyPr/>
                    <a:lstStyle/>
                    <a:p>
                      <a:r>
                        <a:rPr lang="en-US" sz="1800" dirty="0" smtClean="0"/>
                        <a:t>Plant</a:t>
                      </a:r>
                      <a:r>
                        <a:rPr lang="en-US" sz="1800" baseline="0" dirty="0" smtClean="0"/>
                        <a:t> manager, office administrator, procedures developer, quality management</a:t>
                      </a:r>
                      <a:endParaRPr lang="en-US" sz="1800" dirty="0"/>
                    </a:p>
                  </a:txBody>
                  <a:tcPr/>
                </a:tc>
              </a:tr>
              <a:tr h="1387479">
                <a:tc>
                  <a:txBody>
                    <a:bodyPr/>
                    <a:lstStyle/>
                    <a:p>
                      <a:r>
                        <a:rPr lang="en-US" sz="1800" dirty="0" smtClean="0"/>
                        <a:t>Motivating people, public speaking</a:t>
                      </a:r>
                      <a:endParaRPr lang="en-US" sz="1800" dirty="0"/>
                    </a:p>
                  </a:txBody>
                  <a:tcPr/>
                </a:tc>
                <a:tc>
                  <a:txBody>
                    <a:bodyPr/>
                    <a:lstStyle/>
                    <a:p>
                      <a:r>
                        <a:rPr lang="en-US" sz="1800" dirty="0" smtClean="0"/>
                        <a:t>Team captain, product trainer, teacher, inspector</a:t>
                      </a:r>
                      <a:endParaRPr lang="en-US" sz="1800" dirty="0"/>
                    </a:p>
                  </a:txBody>
                  <a:tcPr/>
                </a:tc>
              </a:tr>
              <a:tr h="1067291">
                <a:tc>
                  <a:txBody>
                    <a:bodyPr/>
                    <a:lstStyle/>
                    <a:p>
                      <a:r>
                        <a:rPr lang="en-US" sz="1800" dirty="0" smtClean="0"/>
                        <a:t>Computers</a:t>
                      </a:r>
                      <a:endParaRPr lang="en-US" sz="1800" dirty="0"/>
                    </a:p>
                  </a:txBody>
                  <a:tcPr/>
                </a:tc>
                <a:tc>
                  <a:txBody>
                    <a:bodyPr/>
                    <a:lstStyle/>
                    <a:p>
                      <a:r>
                        <a:rPr lang="en-US" sz="1800" dirty="0" smtClean="0"/>
                        <a:t>Product design, drawing, CNC operator, marketing, social media expert</a:t>
                      </a:r>
                      <a:endParaRPr lang="en-US" sz="1800" dirty="0"/>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bwMode="auto">
          <a:xfrm>
            <a:off x="685800" y="609600"/>
            <a:ext cx="7772400" cy="1676400"/>
          </a:xfrm>
        </p:spPr>
        <p:txBody>
          <a:bodyPr wrap="square" numCol="1" anchorCtr="0" compatLnSpc="1">
            <a:prstTxWarp prst="textNoShape">
              <a:avLst/>
            </a:prstTxWarp>
            <a:normAutofit fontScale="90000"/>
          </a:bodyPr>
          <a:lstStyle/>
          <a:p>
            <a:pPr eaLnBrk="1" hangingPunct="1">
              <a:defRPr/>
            </a:pPr>
            <a:r>
              <a:rPr lang="en-US" sz="4000" cap="none" smtClean="0"/>
              <a:t>If you have identified the woodworking industry as right for you…</a:t>
            </a:r>
          </a:p>
        </p:txBody>
      </p:sp>
      <p:sp>
        <p:nvSpPr>
          <p:cNvPr id="3" name="Content Placeholder 2"/>
          <p:cNvSpPr>
            <a:spLocks noGrp="1"/>
          </p:cNvSpPr>
          <p:nvPr>
            <p:ph idx="1"/>
          </p:nvPr>
        </p:nvSpPr>
        <p:spPr>
          <a:xfrm>
            <a:off x="609600" y="1676400"/>
            <a:ext cx="7924800" cy="3733800"/>
          </a:xfrm>
        </p:spPr>
        <p:txBody>
          <a:bodyPr rtlCol="0">
            <a:normAutofit/>
          </a:bodyPr>
          <a:lstStyle/>
          <a:p>
            <a:pPr indent="-274320" eaLnBrk="1" fontAlgn="auto" hangingPunct="1">
              <a:spcAft>
                <a:spcPts val="0"/>
              </a:spcAft>
              <a:buFont typeface="Wingdings 3" pitchFamily="18" charset="2"/>
              <a:buNone/>
              <a:defRPr/>
            </a:pPr>
            <a:endParaRPr lang="en-US" sz="4800" dirty="0" smtClean="0">
              <a:solidFill>
                <a:schemeClr val="accent3"/>
              </a:solidFill>
            </a:endParaRPr>
          </a:p>
          <a:p>
            <a:pPr indent="-274320" eaLnBrk="1" fontAlgn="auto" hangingPunct="1">
              <a:spcAft>
                <a:spcPts val="0"/>
              </a:spcAft>
              <a:buFont typeface="Wingdings 3" pitchFamily="18" charset="2"/>
              <a:buNone/>
              <a:defRPr/>
            </a:pPr>
            <a:r>
              <a:rPr lang="en-US" sz="4800" dirty="0" smtClean="0">
                <a:solidFill>
                  <a:schemeClr val="accent3"/>
                </a:solidFill>
              </a:rPr>
              <a:t>there is a place for you, no</a:t>
            </a:r>
          </a:p>
          <a:p>
            <a:pPr indent="-274320" eaLnBrk="1" fontAlgn="auto" hangingPunct="1">
              <a:spcAft>
                <a:spcPts val="0"/>
              </a:spcAft>
              <a:buFont typeface="Wingdings 3" pitchFamily="18" charset="2"/>
              <a:buNone/>
              <a:defRPr/>
            </a:pPr>
            <a:r>
              <a:rPr lang="en-US" sz="4800" dirty="0" smtClean="0">
                <a:solidFill>
                  <a:schemeClr val="accent3"/>
                </a:solidFill>
              </a:rPr>
              <a:t>matter where your interest</a:t>
            </a:r>
          </a:p>
          <a:p>
            <a:pPr indent="-274320" eaLnBrk="1" fontAlgn="auto" hangingPunct="1">
              <a:spcAft>
                <a:spcPts val="0"/>
              </a:spcAft>
              <a:buFont typeface="Wingdings 3" pitchFamily="18" charset="2"/>
              <a:buNone/>
              <a:defRPr/>
            </a:pPr>
            <a:r>
              <a:rPr lang="en-US" sz="4800" dirty="0" smtClean="0">
                <a:solidFill>
                  <a:schemeClr val="accent3"/>
                </a:solidFill>
              </a:rPr>
              <a:t>lies!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425" y="381000"/>
            <a:ext cx="7772400" cy="563563"/>
          </a:xfrm>
        </p:spPr>
        <p:txBody>
          <a:bodyPr>
            <a:normAutofit fontScale="90000"/>
          </a:bodyPr>
          <a:lstStyle/>
          <a:p>
            <a:pPr eaLnBrk="1" fontAlgn="auto" hangingPunct="1">
              <a:spcAft>
                <a:spcPts val="0"/>
              </a:spcAft>
              <a:defRPr/>
            </a:pPr>
            <a:r>
              <a:rPr lang="en-US" dirty="0" smtClean="0">
                <a:solidFill>
                  <a:schemeClr val="accent3"/>
                </a:solidFill>
              </a:rPr>
              <a:t>Industry facts</a:t>
            </a:r>
            <a:endParaRPr lang="en-US" dirty="0">
              <a:solidFill>
                <a:schemeClr val="accent3"/>
              </a:solidFill>
            </a:endParaRPr>
          </a:p>
        </p:txBody>
      </p:sp>
      <p:sp>
        <p:nvSpPr>
          <p:cNvPr id="101379" name="Content Placeholder 2"/>
          <p:cNvSpPr>
            <a:spLocks noGrp="1"/>
          </p:cNvSpPr>
          <p:nvPr>
            <p:ph idx="1"/>
          </p:nvPr>
        </p:nvSpPr>
        <p:spPr>
          <a:xfrm>
            <a:off x="762000" y="990600"/>
            <a:ext cx="7772400" cy="3962400"/>
          </a:xfrm>
        </p:spPr>
        <p:txBody>
          <a:bodyPr/>
          <a:lstStyle/>
          <a:p>
            <a:pPr marL="68263" indent="0" eaLnBrk="1" hangingPunct="1">
              <a:buFont typeface="Wingdings 3" pitchFamily="18" charset="2"/>
              <a:buNone/>
            </a:pPr>
            <a:r>
              <a:rPr lang="en-US" sz="3700" dirty="0" smtClean="0"/>
              <a:t>U.S. manufacturing has added workers in 2010, 2011 and 2012.  But one thing holding back more growth is... </a:t>
            </a:r>
          </a:p>
          <a:p>
            <a:pPr marL="68263" indent="0" eaLnBrk="1" hangingPunct="1">
              <a:buFont typeface="Wingdings 3" pitchFamily="18" charset="2"/>
              <a:buNone/>
            </a:pPr>
            <a:endParaRPr lang="en-US" sz="3800" dirty="0" smtClean="0"/>
          </a:p>
          <a:p>
            <a:pPr marL="68263" indent="0" eaLnBrk="1" hangingPunct="1">
              <a:buFont typeface="Wingdings 3" pitchFamily="18" charset="2"/>
              <a:buNone/>
            </a:pPr>
            <a:r>
              <a:rPr lang="en-US" sz="3700" dirty="0" smtClean="0"/>
              <a:t>There are currently over 600,000 unfilled positions in U.S. manufacturing due to the lack of skilled labor. </a:t>
            </a:r>
          </a:p>
        </p:txBody>
      </p:sp>
      <p:sp>
        <p:nvSpPr>
          <p:cNvPr id="4" name="Rectangle 3"/>
          <p:cNvSpPr>
            <a:spLocks noChangeArrowheads="1"/>
          </p:cNvSpPr>
          <p:nvPr/>
        </p:nvSpPr>
        <p:spPr bwMode="auto">
          <a:xfrm>
            <a:off x="755650" y="2797175"/>
            <a:ext cx="701675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800">
                <a:solidFill>
                  <a:schemeClr val="accent1"/>
                </a:solidFill>
              </a:rPr>
              <a:t>the availability of skilled workers.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772400" cy="1143000"/>
          </a:xfrm>
        </p:spPr>
        <p:txBody>
          <a:bodyPr/>
          <a:lstStyle/>
          <a:p>
            <a:pPr eaLnBrk="1" fontAlgn="auto" hangingPunct="1">
              <a:spcAft>
                <a:spcPts val="0"/>
              </a:spcAft>
              <a:defRPr/>
            </a:pPr>
            <a:r>
              <a:rPr lang="en-US" sz="3200" dirty="0" smtClean="0">
                <a:solidFill>
                  <a:schemeClr val="accent3"/>
                </a:solidFill>
              </a:rPr>
              <a:t>Industry facts</a:t>
            </a:r>
            <a:endParaRPr lang="en-US" sz="3200" dirty="0">
              <a:solidFill>
                <a:schemeClr val="accent3"/>
              </a:solidFill>
            </a:endParaRPr>
          </a:p>
        </p:txBody>
      </p:sp>
      <p:sp>
        <p:nvSpPr>
          <p:cNvPr id="102403" name="Content Placeholder 2"/>
          <p:cNvSpPr>
            <a:spLocks noGrp="1"/>
          </p:cNvSpPr>
          <p:nvPr>
            <p:ph idx="1"/>
          </p:nvPr>
        </p:nvSpPr>
        <p:spPr>
          <a:xfrm>
            <a:off x="914400" y="1600200"/>
            <a:ext cx="7772400" cy="3733800"/>
          </a:xfrm>
        </p:spPr>
        <p:txBody>
          <a:bodyPr/>
          <a:lstStyle/>
          <a:p>
            <a:pPr marL="68263" indent="0" eaLnBrk="1" hangingPunct="1">
              <a:buFont typeface="Wingdings 3" pitchFamily="18" charset="2"/>
              <a:buNone/>
            </a:pPr>
            <a:r>
              <a:rPr lang="en-US" sz="3200" smtClean="0"/>
              <a:t>Today’s modernized plants lean heavily on computers, software and automation, a trend referred to as “advanced manufacturing.”</a:t>
            </a:r>
            <a:endParaRPr lang="en-US" smtClean="0"/>
          </a:p>
        </p:txBody>
      </p:sp>
      <p:sp>
        <p:nvSpPr>
          <p:cNvPr id="4" name="Rectangle 3"/>
          <p:cNvSpPr>
            <a:spLocks noChangeArrowheads="1"/>
          </p:cNvSpPr>
          <p:nvPr/>
        </p:nvSpPr>
        <p:spPr bwMode="auto">
          <a:xfrm>
            <a:off x="838200" y="3124200"/>
            <a:ext cx="7543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8263"/>
            <a:r>
              <a:rPr lang="en-US" sz="3200">
                <a:solidFill>
                  <a:schemeClr val="accent1"/>
                </a:solidFill>
              </a:rPr>
              <a:t>The hands-on experiences you gain in CTE classes will give you an edge in adapting to these advanced systems.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bwMode="auto">
          <a:xfrm>
            <a:off x="685800" y="274638"/>
            <a:ext cx="7772400" cy="1630362"/>
          </a:xfrm>
        </p:spPr>
        <p:txBody>
          <a:bodyPr wrap="square" numCol="1" anchorCtr="0" compatLnSpc="1">
            <a:prstTxWarp prst="textNoShape">
              <a:avLst/>
            </a:prstTxWarp>
          </a:bodyPr>
          <a:lstStyle/>
          <a:p>
            <a:pPr eaLnBrk="1" hangingPunct="1"/>
            <a:r>
              <a:rPr lang="en-US" sz="3100" cap="none" smtClean="0"/>
              <a:t>Manufacturing facilities today are clean, bright, appealing places to work.</a:t>
            </a:r>
            <a:r>
              <a:rPr lang="en-US" cap="none" smtClean="0"/>
              <a:t/>
            </a:r>
            <a:br>
              <a:rPr lang="en-US" cap="none" smtClean="0"/>
            </a:br>
            <a:endParaRPr lang="en-US" cap="none" smtClean="0"/>
          </a:p>
        </p:txBody>
      </p:sp>
      <p:pic>
        <p:nvPicPr>
          <p:cNvPr id="103427"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rcRect l="464" t="938" r="928" b="-1251"/>
          <a:stretch>
            <a:fillRect/>
          </a:stretch>
        </p:blipFill>
        <p:spPr>
          <a:xfrm>
            <a:off x="487363" y="1447800"/>
            <a:ext cx="3240087" cy="4892675"/>
          </a:xfrm>
        </p:spPr>
      </p:pic>
      <p:pic>
        <p:nvPicPr>
          <p:cNvPr id="103428" name="Content Placeholder 5"/>
          <p:cNvPicPr>
            <a:picLocks noGrp="1" noChangeAspect="1"/>
          </p:cNvPicPr>
          <p:nvPr>
            <p:ph sz="quarter" idx="14"/>
          </p:nvPr>
        </p:nvPicPr>
        <p:blipFill>
          <a:blip r:embed="rId4">
            <a:extLst>
              <a:ext uri="{28A0092B-C50C-407E-A947-70E740481C1C}">
                <a14:useLocalDpi xmlns:a14="http://schemas.microsoft.com/office/drawing/2010/main" val="0"/>
              </a:ext>
            </a:extLst>
          </a:blip>
          <a:srcRect l="3346" t="7277" r="-2736" b="-1180"/>
          <a:stretch>
            <a:fillRect/>
          </a:stretch>
        </p:blipFill>
        <p:spPr>
          <a:xfrm>
            <a:off x="4038600" y="1812925"/>
            <a:ext cx="4983163" cy="4130675"/>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8600"/>
            <a:ext cx="7772400" cy="5257800"/>
          </a:xfrm>
        </p:spPr>
        <p:txBody>
          <a:bodyPr rtlCol="0">
            <a:normAutofit fontScale="70000" lnSpcReduction="20000"/>
          </a:bodyPr>
          <a:lstStyle/>
          <a:p>
            <a:pPr marL="68580" indent="0" eaLnBrk="1" fontAlgn="auto" hangingPunct="1">
              <a:spcAft>
                <a:spcPts val="0"/>
              </a:spcAft>
              <a:buFont typeface="Wingdings 3" pitchFamily="18" charset="2"/>
              <a:buNone/>
              <a:defRPr/>
            </a:pPr>
            <a:r>
              <a:rPr lang="en-US" sz="4000" b="1" dirty="0">
                <a:solidFill>
                  <a:schemeClr val="accent1"/>
                </a:solidFill>
              </a:rPr>
              <a:t>Sample Salary Survey</a:t>
            </a:r>
            <a:endParaRPr lang="en-US" sz="4000" dirty="0">
              <a:solidFill>
                <a:schemeClr val="accent1"/>
              </a:solidFill>
            </a:endParaRPr>
          </a:p>
          <a:p>
            <a:pPr marL="68580" indent="0" eaLnBrk="1" fontAlgn="auto" hangingPunct="1">
              <a:spcAft>
                <a:spcPts val="0"/>
              </a:spcAft>
              <a:buFont typeface="Wingdings 3" pitchFamily="18" charset="2"/>
              <a:buNone/>
              <a:defRPr/>
            </a:pPr>
            <a:r>
              <a:rPr lang="en-US" sz="3200" dirty="0"/>
              <a:t>This is an estimated guide to salaries which will fluctuate depending on number of years and breadth of experience as well as on geographic region.</a:t>
            </a:r>
          </a:p>
          <a:p>
            <a:pPr marL="68580" indent="0" eaLnBrk="1" fontAlgn="auto" hangingPunct="1">
              <a:spcAft>
                <a:spcPts val="0"/>
              </a:spcAft>
              <a:buFont typeface="Wingdings 3" pitchFamily="18" charset="2"/>
              <a:buNone/>
              <a:defRPr/>
            </a:pPr>
            <a:r>
              <a:rPr lang="en-US" sz="3200" dirty="0"/>
              <a:t> </a:t>
            </a:r>
          </a:p>
          <a:p>
            <a:pPr marL="68580" indent="0" eaLnBrk="1" fontAlgn="auto" hangingPunct="1">
              <a:spcAft>
                <a:spcPts val="0"/>
              </a:spcAft>
              <a:buFont typeface="Wingdings 3" pitchFamily="18" charset="2"/>
              <a:buNone/>
              <a:defRPr/>
            </a:pPr>
            <a:r>
              <a:rPr lang="en-US" sz="3200" b="1" u="sng" dirty="0">
                <a:solidFill>
                  <a:schemeClr val="accent3"/>
                </a:solidFill>
              </a:rPr>
              <a:t>Occupation</a:t>
            </a:r>
            <a:r>
              <a:rPr lang="en-US" sz="3200" b="1" dirty="0"/>
              <a:t>					</a:t>
            </a:r>
            <a:r>
              <a:rPr lang="en-US" sz="3200" b="1" u="sng" dirty="0">
                <a:solidFill>
                  <a:schemeClr val="accent3"/>
                </a:solidFill>
              </a:rPr>
              <a:t>Hourly Rate</a:t>
            </a:r>
            <a:endParaRPr lang="en-US" sz="3200" u="sng" dirty="0">
              <a:solidFill>
                <a:schemeClr val="accent3"/>
              </a:solidFill>
            </a:endParaRPr>
          </a:p>
          <a:p>
            <a:pPr marL="68580" indent="0" eaLnBrk="1" fontAlgn="auto" hangingPunct="1">
              <a:spcAft>
                <a:spcPts val="0"/>
              </a:spcAft>
              <a:buFont typeface="Wingdings 3" pitchFamily="18" charset="2"/>
              <a:buNone/>
              <a:defRPr/>
            </a:pPr>
            <a:r>
              <a:rPr lang="en-US" sz="3200" dirty="0" smtClean="0"/>
              <a:t>Cabinetmaker</a:t>
            </a:r>
            <a:r>
              <a:rPr lang="en-US" sz="3200" dirty="0"/>
              <a:t>					</a:t>
            </a:r>
            <a:r>
              <a:rPr lang="en-US" sz="3200" dirty="0" smtClean="0"/>
              <a:t>$</a:t>
            </a:r>
            <a:r>
              <a:rPr lang="en-US" sz="3200" dirty="0"/>
              <a:t>13-40</a:t>
            </a:r>
          </a:p>
          <a:p>
            <a:pPr marL="68580" indent="0" eaLnBrk="1" fontAlgn="auto" hangingPunct="1">
              <a:spcAft>
                <a:spcPts val="0"/>
              </a:spcAft>
              <a:buFont typeface="Wingdings 3" pitchFamily="18" charset="2"/>
              <a:buNone/>
              <a:defRPr/>
            </a:pPr>
            <a:r>
              <a:rPr lang="en-US" sz="3200" dirty="0"/>
              <a:t>Coating, Painting and Spraying Machine 		</a:t>
            </a:r>
            <a:r>
              <a:rPr lang="en-US" sz="3200" dirty="0" smtClean="0"/>
              <a:t>$</a:t>
            </a:r>
            <a:r>
              <a:rPr lang="en-US" sz="3200" dirty="0"/>
              <a:t>16</a:t>
            </a:r>
          </a:p>
          <a:p>
            <a:pPr marL="68580" indent="0" eaLnBrk="1" fontAlgn="auto" hangingPunct="1">
              <a:spcAft>
                <a:spcPts val="0"/>
              </a:spcAft>
              <a:buFont typeface="Wingdings 3" pitchFamily="18" charset="2"/>
              <a:buNone/>
              <a:defRPr/>
            </a:pPr>
            <a:r>
              <a:rPr lang="en-US" sz="3200" dirty="0"/>
              <a:t>  Operator </a:t>
            </a:r>
          </a:p>
          <a:p>
            <a:pPr marL="68580" indent="0" eaLnBrk="1" fontAlgn="auto" hangingPunct="1">
              <a:spcAft>
                <a:spcPts val="0"/>
              </a:spcAft>
              <a:buFont typeface="Wingdings 3" pitchFamily="18" charset="2"/>
              <a:buNone/>
              <a:defRPr/>
            </a:pPr>
            <a:r>
              <a:rPr lang="en-US" sz="3200" dirty="0"/>
              <a:t>Computer and Info Systems Mgr 		</a:t>
            </a:r>
            <a:r>
              <a:rPr lang="en-US" sz="3200" dirty="0" smtClean="0"/>
              <a:t>$</a:t>
            </a:r>
            <a:r>
              <a:rPr lang="en-US" sz="3200" dirty="0"/>
              <a:t>47	</a:t>
            </a:r>
          </a:p>
          <a:p>
            <a:pPr marL="68580" indent="0" eaLnBrk="1" fontAlgn="auto" hangingPunct="1">
              <a:spcAft>
                <a:spcPts val="0"/>
              </a:spcAft>
              <a:buFont typeface="Wingdings 3" pitchFamily="18" charset="2"/>
              <a:buNone/>
              <a:defRPr/>
            </a:pPr>
            <a:r>
              <a:rPr lang="en-US" sz="3200" dirty="0"/>
              <a:t>Computer Controlled Machine Operator	</a:t>
            </a:r>
            <a:r>
              <a:rPr lang="en-US" sz="3200" dirty="0" smtClean="0"/>
              <a:t>$</a:t>
            </a:r>
            <a:r>
              <a:rPr lang="en-US" sz="3200" dirty="0"/>
              <a:t>16-17</a:t>
            </a:r>
          </a:p>
          <a:p>
            <a:pPr marL="68580" indent="0" eaLnBrk="1" fontAlgn="auto" hangingPunct="1">
              <a:spcAft>
                <a:spcPts val="0"/>
              </a:spcAft>
              <a:buFont typeface="Wingdings 3" pitchFamily="18" charset="2"/>
              <a:buNone/>
              <a:defRPr/>
            </a:pPr>
            <a:r>
              <a:rPr lang="en-US" sz="3200" dirty="0"/>
              <a:t>Designer					</a:t>
            </a:r>
            <a:r>
              <a:rPr lang="en-US" sz="3200" dirty="0" smtClean="0"/>
              <a:t>$</a:t>
            </a:r>
            <a:r>
              <a:rPr lang="en-US" sz="3200" dirty="0"/>
              <a:t>13-40</a:t>
            </a:r>
          </a:p>
          <a:p>
            <a:pPr marL="68580" indent="0" eaLnBrk="1" fontAlgn="auto" hangingPunct="1">
              <a:spcAft>
                <a:spcPts val="0"/>
              </a:spcAft>
              <a:buFont typeface="Wingdings 3" pitchFamily="18" charset="2"/>
              <a:buNone/>
              <a:defRPr/>
            </a:pPr>
            <a:r>
              <a:rPr lang="en-US" sz="3200" dirty="0"/>
              <a:t>Drafter					</a:t>
            </a:r>
            <a:r>
              <a:rPr lang="en-US" sz="3200" dirty="0" smtClean="0"/>
              <a:t>$</a:t>
            </a:r>
            <a:r>
              <a:rPr lang="en-US" sz="3200" dirty="0"/>
              <a:t>20</a:t>
            </a:r>
          </a:p>
          <a:p>
            <a:pPr marL="68580" indent="0" eaLnBrk="1" fontAlgn="auto" hangingPunct="1">
              <a:spcAft>
                <a:spcPts val="0"/>
              </a:spcAft>
              <a:buFont typeface="Wingdings 3" pitchFamily="18" charset="2"/>
              <a:buNone/>
              <a:defRPr/>
            </a:pPr>
            <a:r>
              <a:rPr lang="en-US" sz="3200" dirty="0"/>
              <a:t>Estimator					</a:t>
            </a:r>
            <a:r>
              <a:rPr lang="en-US" sz="3200" dirty="0" smtClean="0"/>
              <a:t>$13-40</a:t>
            </a:r>
            <a:endParaRPr lang="en-US" sz="3200" dirty="0"/>
          </a:p>
          <a:p>
            <a:pPr marL="68580" indent="0" eaLnBrk="1" fontAlgn="auto" hangingPunct="1">
              <a:spcAft>
                <a:spcPts val="0"/>
              </a:spcAft>
              <a:buFont typeface="Wingdings 3" pitchFamily="18" charset="2"/>
              <a:buNone/>
              <a:defRPr/>
            </a:pPr>
            <a:r>
              <a:rPr lang="en-US" sz="3200" dirty="0"/>
              <a:t>Finisher					</a:t>
            </a:r>
            <a:r>
              <a:rPr lang="en-US" sz="3200" dirty="0" smtClean="0"/>
              <a:t>$</a:t>
            </a:r>
            <a:r>
              <a:rPr lang="en-US" sz="3200" dirty="0"/>
              <a:t>15</a:t>
            </a:r>
          </a:p>
          <a:p>
            <a:pPr indent="-274320"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
            <a:ext cx="7772400" cy="5638800"/>
          </a:xfrm>
        </p:spPr>
        <p:txBody>
          <a:bodyPr rtlCol="0">
            <a:normAutofit lnSpcReduction="10000"/>
          </a:bodyPr>
          <a:lstStyle/>
          <a:p>
            <a:pPr marL="68580" indent="0" eaLnBrk="1" fontAlgn="auto" hangingPunct="1">
              <a:spcAft>
                <a:spcPts val="0"/>
              </a:spcAft>
              <a:buFont typeface="Wingdings 3" pitchFamily="18" charset="2"/>
              <a:buNone/>
              <a:defRPr/>
            </a:pPr>
            <a:r>
              <a:rPr lang="en-US" sz="3000" b="1" dirty="0" smtClean="0">
                <a:solidFill>
                  <a:schemeClr val="accent1"/>
                </a:solidFill>
              </a:rPr>
              <a:t>Salaries, cont.</a:t>
            </a:r>
          </a:p>
          <a:p>
            <a:pPr marL="68580" indent="0" eaLnBrk="1" fontAlgn="auto" hangingPunct="1">
              <a:spcAft>
                <a:spcPts val="0"/>
              </a:spcAft>
              <a:buFont typeface="Wingdings 3" pitchFamily="18" charset="2"/>
              <a:buNone/>
              <a:defRPr/>
            </a:pPr>
            <a:r>
              <a:rPr lang="en-US" sz="2200" dirty="0" smtClean="0"/>
              <a:t>Foreman</a:t>
            </a:r>
            <a:r>
              <a:rPr lang="en-US" sz="2200" dirty="0"/>
              <a:t>					</a:t>
            </a:r>
            <a:r>
              <a:rPr lang="en-US" sz="2200" dirty="0" smtClean="0"/>
              <a:t>$18-40</a:t>
            </a:r>
            <a:endParaRPr lang="en-US" sz="2200" dirty="0"/>
          </a:p>
          <a:p>
            <a:pPr marL="68580" indent="0" eaLnBrk="1" fontAlgn="auto" hangingPunct="1">
              <a:spcAft>
                <a:spcPts val="0"/>
              </a:spcAft>
              <a:buFont typeface="Wingdings 3" pitchFamily="18" charset="2"/>
              <a:buNone/>
              <a:defRPr/>
            </a:pPr>
            <a:r>
              <a:rPr lang="en-US" sz="2200" dirty="0" smtClean="0"/>
              <a:t>Inspector</a:t>
            </a:r>
            <a:r>
              <a:rPr lang="en-US" sz="2200" dirty="0"/>
              <a:t>					$18-20</a:t>
            </a:r>
          </a:p>
          <a:p>
            <a:pPr marL="68580" indent="0" eaLnBrk="1" fontAlgn="auto" hangingPunct="1">
              <a:spcAft>
                <a:spcPts val="0"/>
              </a:spcAft>
              <a:buFont typeface="Wingdings 3" pitchFamily="18" charset="2"/>
              <a:buNone/>
              <a:defRPr/>
            </a:pPr>
            <a:r>
              <a:rPr lang="en-US" sz="2200" dirty="0"/>
              <a:t>Installation, Maintenance and Repair		</a:t>
            </a:r>
            <a:r>
              <a:rPr lang="en-US" sz="2200" dirty="0" smtClean="0"/>
              <a:t>$</a:t>
            </a:r>
            <a:r>
              <a:rPr lang="en-US" sz="2200" dirty="0"/>
              <a:t>23-25</a:t>
            </a:r>
          </a:p>
          <a:p>
            <a:pPr marL="68580" indent="0" eaLnBrk="1" fontAlgn="auto" hangingPunct="1">
              <a:spcAft>
                <a:spcPts val="0"/>
              </a:spcAft>
              <a:buFont typeface="Wingdings 3" pitchFamily="18" charset="2"/>
              <a:buNone/>
              <a:defRPr/>
            </a:pPr>
            <a:r>
              <a:rPr lang="en-US" sz="2200" dirty="0"/>
              <a:t>Machinery Maintenance Worker 		</a:t>
            </a:r>
            <a:r>
              <a:rPr lang="en-US" sz="2200" dirty="0" smtClean="0"/>
              <a:t>$</a:t>
            </a:r>
            <a:r>
              <a:rPr lang="en-US" sz="2200" dirty="0"/>
              <a:t>20</a:t>
            </a:r>
          </a:p>
          <a:p>
            <a:pPr marL="68580" indent="0" eaLnBrk="1" fontAlgn="auto" hangingPunct="1">
              <a:spcAft>
                <a:spcPts val="0"/>
              </a:spcAft>
              <a:buFont typeface="Wingdings 3" pitchFamily="18" charset="2"/>
              <a:buNone/>
              <a:defRPr/>
            </a:pPr>
            <a:r>
              <a:rPr lang="en-US" sz="2200" dirty="0"/>
              <a:t>Marketing Manager				$46</a:t>
            </a:r>
          </a:p>
          <a:p>
            <a:pPr marL="68580" indent="0" eaLnBrk="1" fontAlgn="auto" hangingPunct="1">
              <a:spcAft>
                <a:spcPts val="0"/>
              </a:spcAft>
              <a:buFont typeface="Wingdings 3" pitchFamily="18" charset="2"/>
              <a:buNone/>
              <a:defRPr/>
            </a:pPr>
            <a:r>
              <a:rPr lang="en-US" sz="2200" dirty="0"/>
              <a:t>Material Handler				</a:t>
            </a:r>
            <a:r>
              <a:rPr lang="en-US" sz="2200" dirty="0" smtClean="0"/>
              <a:t>$</a:t>
            </a:r>
            <a:r>
              <a:rPr lang="en-US" sz="2200" dirty="0"/>
              <a:t>13</a:t>
            </a:r>
          </a:p>
          <a:p>
            <a:pPr marL="68580" indent="0" eaLnBrk="1" fontAlgn="auto" hangingPunct="1">
              <a:spcAft>
                <a:spcPts val="0"/>
              </a:spcAft>
              <a:buFont typeface="Wingdings 3" pitchFamily="18" charset="2"/>
              <a:buNone/>
              <a:defRPr/>
            </a:pPr>
            <a:r>
              <a:rPr lang="en-US" sz="2200" dirty="0" smtClean="0"/>
              <a:t>Project </a:t>
            </a:r>
            <a:r>
              <a:rPr lang="en-US" sz="2200" dirty="0"/>
              <a:t>Manager				</a:t>
            </a:r>
            <a:r>
              <a:rPr lang="en-US" sz="2200" dirty="0" smtClean="0"/>
              <a:t>$</a:t>
            </a:r>
            <a:r>
              <a:rPr lang="en-US" sz="2200" dirty="0"/>
              <a:t>28</a:t>
            </a:r>
          </a:p>
          <a:p>
            <a:pPr marL="68580" indent="0" eaLnBrk="1" fontAlgn="auto" hangingPunct="1">
              <a:spcAft>
                <a:spcPts val="0"/>
              </a:spcAft>
              <a:buFont typeface="Wingdings 3" pitchFamily="18" charset="2"/>
              <a:buNone/>
              <a:defRPr/>
            </a:pPr>
            <a:r>
              <a:rPr lang="en-US" sz="2200" dirty="0"/>
              <a:t>Sales, Mfg. Technical Products			$36-40</a:t>
            </a:r>
          </a:p>
          <a:p>
            <a:pPr marL="68580" indent="0" eaLnBrk="1" fontAlgn="auto" hangingPunct="1">
              <a:spcAft>
                <a:spcPts val="0"/>
              </a:spcAft>
              <a:buFont typeface="Wingdings 3" pitchFamily="18" charset="2"/>
              <a:buNone/>
              <a:defRPr/>
            </a:pPr>
            <a:r>
              <a:rPr lang="en-US" sz="2200" dirty="0"/>
              <a:t>Supervisor of Production and Workers		$22-28</a:t>
            </a:r>
          </a:p>
          <a:p>
            <a:pPr marL="68580" indent="0" eaLnBrk="1" fontAlgn="auto" hangingPunct="1">
              <a:spcAft>
                <a:spcPts val="0"/>
              </a:spcAft>
              <a:buFont typeface="Wingdings 3" pitchFamily="18" charset="2"/>
              <a:buNone/>
              <a:defRPr/>
            </a:pPr>
            <a:r>
              <a:rPr lang="en-US" sz="2200" dirty="0"/>
              <a:t>Woodworking Machine Setter, Operator	</a:t>
            </a:r>
            <a:r>
              <a:rPr lang="en-US" sz="2200" dirty="0" smtClean="0"/>
              <a:t>$</a:t>
            </a:r>
            <a:r>
              <a:rPr lang="en-US" sz="2200" dirty="0"/>
              <a:t>13-14</a:t>
            </a:r>
          </a:p>
          <a:p>
            <a:pPr indent="-274320" eaLnBrk="1" fontAlgn="auto" hangingPunct="1">
              <a:spcAft>
                <a:spcPts val="0"/>
              </a:spcAft>
              <a:defRPr/>
            </a:pPr>
            <a:endParaRPr lang="en-US" sz="2200" dirty="0"/>
          </a:p>
          <a:p>
            <a:pPr marL="68580" indent="0" eaLnBrk="1" fontAlgn="auto" hangingPunct="1">
              <a:spcAft>
                <a:spcPts val="0"/>
              </a:spcAft>
              <a:buFont typeface="Wingdings 3" pitchFamily="18" charset="2"/>
              <a:buNone/>
              <a:defRPr/>
            </a:pPr>
            <a:r>
              <a:rPr lang="en-US" sz="2200" i="1" dirty="0"/>
              <a:t>From Occupational Employment Statistics, May </a:t>
            </a:r>
            <a:r>
              <a:rPr lang="en-US" sz="2200" i="1" dirty="0" smtClean="0"/>
              <a:t>2011, the AWI Cost of Doing Business Report </a:t>
            </a:r>
            <a:r>
              <a:rPr lang="en-US" sz="2200" i="1" dirty="0"/>
              <a:t>and </a:t>
            </a:r>
            <a:r>
              <a:rPr lang="en-US" sz="2200" i="1" dirty="0" smtClean="0"/>
              <a:t>Cabinet Makers </a:t>
            </a:r>
            <a:r>
              <a:rPr lang="en-US" sz="2200" i="1" dirty="0"/>
              <a:t>Association Survey, 2011</a:t>
            </a:r>
            <a:endParaRPr lang="en-US" sz="2200" dirty="0"/>
          </a:p>
          <a:p>
            <a:pPr marL="68580" indent="0" eaLnBrk="1" fontAlgn="auto" hangingPunct="1">
              <a:spcAft>
                <a:spcPts val="0"/>
              </a:spcAft>
              <a:buFont typeface="Wingdings 3" pitchFamily="18" charset="2"/>
              <a:buNone/>
              <a:defRPr/>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Content Placeholder 2"/>
          <p:cNvSpPr>
            <a:spLocks noGrp="1"/>
          </p:cNvSpPr>
          <p:nvPr>
            <p:ph idx="1"/>
          </p:nvPr>
        </p:nvSpPr>
        <p:spPr>
          <a:xfrm>
            <a:off x="762000" y="304800"/>
            <a:ext cx="8305800" cy="3733800"/>
          </a:xfrm>
        </p:spPr>
        <p:txBody>
          <a:bodyPr/>
          <a:lstStyle/>
          <a:p>
            <a:pPr eaLnBrk="1" hangingPunct="1">
              <a:buFont typeface="Wingdings 3" pitchFamily="18" charset="2"/>
              <a:buNone/>
            </a:pPr>
            <a:r>
              <a:rPr lang="en-US" sz="4800" smtClean="0"/>
              <a:t>Start on your path today.  </a:t>
            </a:r>
          </a:p>
          <a:p>
            <a:pPr eaLnBrk="1" hangingPunct="1">
              <a:buFont typeface="Wingdings 3" pitchFamily="18" charset="2"/>
              <a:buNone/>
            </a:pPr>
            <a:r>
              <a:rPr lang="en-US" sz="4800" smtClean="0"/>
              <a:t>The woodworking and related</a:t>
            </a:r>
          </a:p>
          <a:p>
            <a:pPr eaLnBrk="1" hangingPunct="1">
              <a:buFont typeface="Wingdings 3" pitchFamily="18" charset="2"/>
              <a:buNone/>
            </a:pPr>
            <a:r>
              <a:rPr lang="en-US" sz="4800" smtClean="0"/>
              <a:t>industries will welcome you!</a:t>
            </a:r>
          </a:p>
        </p:txBody>
      </p:sp>
      <p:pic>
        <p:nvPicPr>
          <p:cNvPr id="109571" name="Picture 1"/>
          <p:cNvPicPr>
            <a:picLocks noChangeAspect="1"/>
          </p:cNvPicPr>
          <p:nvPr/>
        </p:nvPicPr>
        <p:blipFill>
          <a:blip r:embed="rId3">
            <a:extLst>
              <a:ext uri="{28A0092B-C50C-407E-A947-70E740481C1C}">
                <a14:useLocalDpi xmlns:a14="http://schemas.microsoft.com/office/drawing/2010/main" val="0"/>
              </a:ext>
            </a:extLst>
          </a:blip>
          <a:srcRect l="2370" t="3027" r="3114"/>
          <a:stretch>
            <a:fillRect/>
          </a:stretch>
        </p:blipFill>
        <p:spPr bwMode="auto">
          <a:xfrm>
            <a:off x="1903413" y="2895600"/>
            <a:ext cx="5183187"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7315200" cy="1219200"/>
          </a:xfrm>
        </p:spPr>
        <p:txBody>
          <a:bodyPr/>
          <a:lstStyle/>
          <a:p>
            <a:pPr eaLnBrk="1" fontAlgn="auto" hangingPunct="1">
              <a:spcAft>
                <a:spcPts val="0"/>
              </a:spcAft>
              <a:defRPr/>
            </a:pPr>
            <a:r>
              <a:rPr lang="en-US" sz="3400" dirty="0" smtClean="0">
                <a:solidFill>
                  <a:schemeClr val="accent1"/>
                </a:solidFill>
              </a:rPr>
              <a:t>Job position #1:  Owner, </a:t>
            </a:r>
            <a:br>
              <a:rPr lang="en-US" sz="3400" dirty="0" smtClean="0">
                <a:solidFill>
                  <a:schemeClr val="accent1"/>
                </a:solidFill>
              </a:rPr>
            </a:br>
            <a:r>
              <a:rPr lang="en-US" sz="3400" dirty="0" smtClean="0">
                <a:solidFill>
                  <a:schemeClr val="accent1"/>
                </a:solidFill>
              </a:rPr>
              <a:t>Furniture design company</a:t>
            </a:r>
            <a:endParaRPr lang="en-US" sz="4800" dirty="0">
              <a:solidFill>
                <a:schemeClr val="accent1"/>
              </a:solidFill>
            </a:endParaRPr>
          </a:p>
        </p:txBody>
      </p:sp>
      <p:sp>
        <p:nvSpPr>
          <p:cNvPr id="3" name="Subtitle 2"/>
          <p:cNvSpPr>
            <a:spLocks noGrp="1"/>
          </p:cNvSpPr>
          <p:nvPr>
            <p:ph type="subTitle" idx="1"/>
          </p:nvPr>
        </p:nvSpPr>
        <p:spPr>
          <a:xfrm>
            <a:off x="457200" y="1752600"/>
            <a:ext cx="6705600" cy="2895600"/>
          </a:xfrm>
        </p:spPr>
        <p:txBody>
          <a:bodyPr rtlCol="0"/>
          <a:lstStyle/>
          <a:p>
            <a:pPr eaLnBrk="1" fontAlgn="auto" hangingPunct="1">
              <a:spcAft>
                <a:spcPts val="0"/>
              </a:spcAft>
              <a:buFont typeface="Arial" pitchFamily="34" charset="0"/>
              <a:buChar char="•"/>
              <a:defRPr/>
            </a:pPr>
            <a:r>
              <a:rPr lang="en-US" sz="3200" dirty="0" smtClean="0">
                <a:solidFill>
                  <a:schemeClr val="tx1"/>
                </a:solidFill>
              </a:rPr>
              <a:t> Martin Goebel, Co-Founder, </a:t>
            </a:r>
          </a:p>
          <a:p>
            <a:pPr eaLnBrk="1" fontAlgn="auto" hangingPunct="1">
              <a:spcAft>
                <a:spcPts val="0"/>
              </a:spcAft>
              <a:defRPr/>
            </a:pPr>
            <a:r>
              <a:rPr lang="en-US" sz="3200" dirty="0" smtClean="0">
                <a:solidFill>
                  <a:schemeClr val="tx1"/>
                </a:solidFill>
              </a:rPr>
              <a:t>  Director</a:t>
            </a:r>
            <a:r>
              <a:rPr lang="en-US" sz="3200" dirty="0">
                <a:solidFill>
                  <a:schemeClr val="tx1"/>
                </a:solidFill>
              </a:rPr>
              <a:t> </a:t>
            </a:r>
            <a:r>
              <a:rPr lang="en-US" sz="3200" dirty="0" smtClean="0">
                <a:solidFill>
                  <a:schemeClr val="tx1"/>
                </a:solidFill>
              </a:rPr>
              <a:t>of Production </a:t>
            </a:r>
          </a:p>
          <a:p>
            <a:pPr eaLnBrk="1" fontAlgn="auto" hangingPunct="1">
              <a:spcAft>
                <a:spcPts val="0"/>
              </a:spcAft>
              <a:buFont typeface="Arial" pitchFamily="34" charset="0"/>
              <a:buChar char="•"/>
              <a:defRPr/>
            </a:pPr>
            <a:r>
              <a:rPr lang="en-US" sz="3200" dirty="0" smtClean="0">
                <a:solidFill>
                  <a:schemeClr val="tx1"/>
                </a:solidFill>
              </a:rPr>
              <a:t> Goebel &amp; Co. Furniture</a:t>
            </a:r>
          </a:p>
          <a:p>
            <a:pPr eaLnBrk="1" fontAlgn="auto" hangingPunct="1">
              <a:spcAft>
                <a:spcPts val="0"/>
              </a:spcAft>
              <a:buFont typeface="Arial" pitchFamily="34" charset="0"/>
              <a:buChar char="•"/>
              <a:defRPr/>
            </a:pPr>
            <a:r>
              <a:rPr lang="en-US" sz="3200" dirty="0" smtClean="0">
                <a:solidFill>
                  <a:schemeClr val="tx1"/>
                </a:solidFill>
              </a:rPr>
              <a:t> Innovative furniture design company,</a:t>
            </a:r>
            <a:br>
              <a:rPr lang="en-US" sz="3200" dirty="0" smtClean="0">
                <a:solidFill>
                  <a:schemeClr val="tx1"/>
                </a:solidFill>
              </a:rPr>
            </a:br>
            <a:r>
              <a:rPr lang="en-US" sz="3200" dirty="0" smtClean="0">
                <a:solidFill>
                  <a:schemeClr val="tx1"/>
                </a:solidFill>
              </a:rPr>
              <a:t>  St. Louis, MO</a:t>
            </a:r>
            <a:endParaRPr lang="en-US" sz="3200" dirty="0">
              <a:solidFill>
                <a:schemeClr val="tx1"/>
              </a:solidFill>
            </a:endParaRPr>
          </a:p>
          <a:p>
            <a:pPr eaLnBrk="1" fontAlgn="auto" hangingPunct="1">
              <a:spcAft>
                <a:spcPts val="0"/>
              </a:spcAft>
              <a:defRPr/>
            </a:pPr>
            <a:endParaRPr lang="en-US" sz="2800" dirty="0"/>
          </a:p>
        </p:txBody>
      </p:sp>
      <p:pic>
        <p:nvPicPr>
          <p:cNvPr id="2970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04050" y="1981200"/>
            <a:ext cx="1379538" cy="2293938"/>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2000"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00800" y="2438400"/>
            <a:ext cx="1752600"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Content Placeholder 2"/>
          <p:cNvSpPr>
            <a:spLocks noGrp="1"/>
          </p:cNvSpPr>
          <p:nvPr>
            <p:ph idx="1"/>
          </p:nvPr>
        </p:nvSpPr>
        <p:spPr>
          <a:xfrm>
            <a:off x="685800" y="1600200"/>
            <a:ext cx="7772400" cy="4038600"/>
          </a:xfrm>
        </p:spPr>
        <p:txBody>
          <a:bodyPr rtlCol="0">
            <a:normAutofit fontScale="92500" lnSpcReduction="10000"/>
          </a:bodyPr>
          <a:lstStyle/>
          <a:p>
            <a:pPr marL="68580" indent="0" eaLnBrk="1" fontAlgn="auto" hangingPunct="1">
              <a:spcAft>
                <a:spcPts val="0"/>
              </a:spcAft>
              <a:buFont typeface="Wingdings 3" pitchFamily="18" charset="2"/>
              <a:buNone/>
              <a:defRPr/>
            </a:pPr>
            <a:r>
              <a:rPr lang="en-US" sz="2800" dirty="0" smtClean="0"/>
              <a:t>This PowerPoint was prepared by: </a:t>
            </a:r>
          </a:p>
          <a:p>
            <a:pPr marL="68580" indent="0" eaLnBrk="1" fontAlgn="auto" hangingPunct="1">
              <a:spcAft>
                <a:spcPts val="0"/>
              </a:spcAft>
              <a:buFont typeface="Wingdings 3" pitchFamily="18" charset="2"/>
              <a:buNone/>
              <a:defRPr/>
            </a:pPr>
            <a:endParaRPr lang="en-US" sz="3600" dirty="0" smtClean="0"/>
          </a:p>
          <a:p>
            <a:pPr marL="68580" indent="0" eaLnBrk="1" fontAlgn="auto" hangingPunct="1">
              <a:spcAft>
                <a:spcPts val="0"/>
              </a:spcAft>
              <a:buFont typeface="Wingdings 3" pitchFamily="18" charset="2"/>
              <a:buNone/>
              <a:defRPr/>
            </a:pPr>
            <a:r>
              <a:rPr lang="en-US" sz="3600" dirty="0" smtClean="0"/>
              <a:t>  Association of Woodworking &amp;  </a:t>
            </a:r>
          </a:p>
          <a:p>
            <a:pPr marL="68580" indent="0" eaLnBrk="1" fontAlgn="auto" hangingPunct="1">
              <a:spcAft>
                <a:spcPts val="0"/>
              </a:spcAft>
              <a:buFont typeface="Wingdings 3" pitchFamily="18" charset="2"/>
              <a:buNone/>
              <a:defRPr/>
            </a:pPr>
            <a:r>
              <a:rPr lang="en-US" sz="3600" dirty="0" smtClean="0"/>
              <a:t>  Furnishings Suppliers</a:t>
            </a:r>
            <a:r>
              <a:rPr lang="en-US" sz="3600" baseline="30000" dirty="0" smtClean="0"/>
              <a:t>®</a:t>
            </a:r>
            <a:r>
              <a:rPr lang="en-US" sz="3600" dirty="0" smtClean="0"/>
              <a:t> (AWFS)</a:t>
            </a:r>
          </a:p>
          <a:p>
            <a:pPr marL="68580" indent="0" eaLnBrk="1" fontAlgn="auto" hangingPunct="1">
              <a:spcAft>
                <a:spcPts val="0"/>
              </a:spcAft>
              <a:buFont typeface="Wingdings 3" pitchFamily="18" charset="2"/>
              <a:buNone/>
              <a:defRPr/>
            </a:pPr>
            <a:endParaRPr lang="en-US" sz="3600" dirty="0" smtClean="0"/>
          </a:p>
          <a:p>
            <a:pPr marL="68580" indent="0" eaLnBrk="1" fontAlgn="auto" hangingPunct="1">
              <a:spcAft>
                <a:spcPts val="0"/>
              </a:spcAft>
              <a:buFont typeface="Wingdings 3" pitchFamily="18" charset="2"/>
              <a:buNone/>
              <a:defRPr/>
            </a:pPr>
            <a:r>
              <a:rPr lang="en-US" sz="2800" dirty="0" smtClean="0"/>
              <a:t>A non-profit trade association based in Anaheim, CA, serving the suppliers to the commercial and residential furnishings industries. </a:t>
            </a:r>
            <a:r>
              <a:rPr lang="en-US" sz="2800" dirty="0" smtClean="0">
                <a:hlinkClick r:id="rId3"/>
              </a:rPr>
              <a:t>www.AWFS.org</a:t>
            </a:r>
            <a:r>
              <a:rPr lang="en-US" sz="2800" dirty="0" smtClean="0"/>
              <a:t> </a:t>
            </a:r>
          </a:p>
        </p:txBody>
      </p:sp>
      <p:pic>
        <p:nvPicPr>
          <p:cNvPr id="110596" name="Picture 4" descr="AWFS_logoRG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597150"/>
            <a:ext cx="1487488"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066800"/>
            <a:ext cx="7696200" cy="4114800"/>
          </a:xfrm>
        </p:spPr>
        <p:txBody>
          <a:bodyPr rtlCol="0">
            <a:normAutofit fontScale="70000" lnSpcReduction="20000"/>
          </a:bodyPr>
          <a:lstStyle/>
          <a:p>
            <a:pPr marL="0" indent="0" eaLnBrk="1" fontAlgn="auto" hangingPunct="1">
              <a:spcAft>
                <a:spcPts val="0"/>
              </a:spcAft>
              <a:buFont typeface="Wingdings 3" pitchFamily="18" charset="2"/>
              <a:buNone/>
              <a:defRPr/>
            </a:pPr>
            <a:r>
              <a:rPr lang="en-US" sz="6600" dirty="0" smtClean="0"/>
              <a:t>Job Characteristics</a:t>
            </a:r>
          </a:p>
          <a:p>
            <a:pPr marL="0" indent="0" eaLnBrk="1" fontAlgn="auto" hangingPunct="1">
              <a:spcAft>
                <a:spcPts val="0"/>
              </a:spcAft>
              <a:buFont typeface="Wingdings 3" pitchFamily="18" charset="2"/>
              <a:buNone/>
              <a:defRPr/>
            </a:pPr>
            <a:endParaRPr lang="en-US" sz="1800" dirty="0" smtClean="0"/>
          </a:p>
          <a:p>
            <a:pPr indent="-274320" eaLnBrk="1" fontAlgn="auto" hangingPunct="1">
              <a:spcAft>
                <a:spcPts val="0"/>
              </a:spcAft>
              <a:defRPr/>
            </a:pPr>
            <a:r>
              <a:rPr lang="en-US" sz="4400" dirty="0" smtClean="0"/>
              <a:t>  Create product designs (prototyping)</a:t>
            </a:r>
          </a:p>
          <a:p>
            <a:pPr indent="-274320" eaLnBrk="1" fontAlgn="auto" hangingPunct="1">
              <a:lnSpc>
                <a:spcPct val="120000"/>
              </a:lnSpc>
              <a:spcAft>
                <a:spcPts val="0"/>
              </a:spcAft>
              <a:buFont typeface="Wingdings 3" pitchFamily="18" charset="2"/>
              <a:buNone/>
              <a:defRPr/>
            </a:pPr>
            <a:endParaRPr lang="en-US" sz="1400" dirty="0" smtClean="0"/>
          </a:p>
          <a:p>
            <a:pPr indent="-274320" eaLnBrk="1" fontAlgn="auto" hangingPunct="1">
              <a:spcAft>
                <a:spcPts val="0"/>
              </a:spcAft>
              <a:defRPr/>
            </a:pPr>
            <a:r>
              <a:rPr lang="en-US" sz="4400" dirty="0" smtClean="0"/>
              <a:t>  Manage production, manufacturing, </a:t>
            </a:r>
            <a:br>
              <a:rPr lang="en-US" sz="4400" dirty="0" smtClean="0"/>
            </a:br>
            <a:r>
              <a:rPr lang="en-US" sz="4400" dirty="0" smtClean="0"/>
              <a:t>   the supply chain, contractors and      </a:t>
            </a:r>
            <a:br>
              <a:rPr lang="en-US" sz="4400" dirty="0" smtClean="0"/>
            </a:br>
            <a:r>
              <a:rPr lang="en-US" sz="4400" dirty="0" smtClean="0"/>
              <a:t>   client relations</a:t>
            </a:r>
          </a:p>
          <a:p>
            <a:pPr indent="-274320" eaLnBrk="1" fontAlgn="auto" hangingPunct="1">
              <a:spcAft>
                <a:spcPts val="0"/>
              </a:spcAft>
              <a:buFont typeface="Wingdings 3" pitchFamily="18" charset="2"/>
              <a:buNone/>
              <a:defRPr/>
            </a:pPr>
            <a:endParaRPr lang="en-US" sz="1600" dirty="0" smtClean="0"/>
          </a:p>
          <a:p>
            <a:pPr indent="-274320" eaLnBrk="1" fontAlgn="auto" hangingPunct="1">
              <a:spcAft>
                <a:spcPts val="0"/>
              </a:spcAft>
              <a:defRPr/>
            </a:pPr>
            <a:r>
              <a:rPr lang="en-US" sz="4400" dirty="0" smtClean="0"/>
              <a:t>   Work with vendors, retailers and  	  </a:t>
            </a:r>
            <a:br>
              <a:rPr lang="en-US" sz="4400" dirty="0" smtClean="0"/>
            </a:br>
            <a:r>
              <a:rPr lang="en-US" sz="4400" dirty="0" smtClean="0"/>
              <a:t>   clients</a:t>
            </a:r>
            <a:endParaRPr lang="en-US" sz="44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a:srcRect l="12506" r="12506"/>
          <a:stretch>
            <a:fillRect/>
          </a:stretch>
        </p:blipFill>
        <p:spPr>
          <a:xfrm>
            <a:off x="685800" y="762000"/>
            <a:ext cx="4267200" cy="4267200"/>
          </a:xfrm>
        </p:spPr>
      </p:pic>
      <p:sp>
        <p:nvSpPr>
          <p:cNvPr id="31747" name="Text Placeholder 3"/>
          <p:cNvSpPr>
            <a:spLocks noGrp="1"/>
          </p:cNvSpPr>
          <p:nvPr>
            <p:ph type="body" sz="quarter" idx="14"/>
          </p:nvPr>
        </p:nvSpPr>
        <p:spPr>
          <a:xfrm>
            <a:off x="5334000" y="533400"/>
            <a:ext cx="3505200" cy="5486400"/>
          </a:xfrm>
        </p:spPr>
        <p:txBody>
          <a:bodyPr/>
          <a:lstStyle/>
          <a:p>
            <a:pPr eaLnBrk="1" hangingPunct="1"/>
            <a:r>
              <a:rPr lang="en-US" sz="3000" smtClean="0"/>
              <a:t>                          </a:t>
            </a:r>
            <a:r>
              <a:rPr lang="en-US" sz="2800" smtClean="0"/>
              <a:t>Martin created the design for “Cruz Stool” with 3-D modeling software; he produces it with CNC technology. He then creates custom finishes to please a variety of customers.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457200"/>
            <a:ext cx="3657600" cy="1828800"/>
          </a:xfrm>
        </p:spPr>
        <p:txBody>
          <a:bodyPr rtlCol="0"/>
          <a:lstStyle/>
          <a:p>
            <a:pPr eaLnBrk="1" fontAlgn="auto" hangingPunct="1">
              <a:spcAft>
                <a:spcPts val="0"/>
              </a:spcAft>
              <a:defRPr/>
            </a:pPr>
            <a:r>
              <a:rPr lang="en-US" sz="2800" dirty="0" smtClean="0"/>
              <a:t>Martin seeks out wood in the community slated for removal or felled by storms.</a:t>
            </a:r>
            <a:endParaRPr lang="en-US" sz="2800" dirty="0"/>
          </a:p>
        </p:txBody>
      </p:sp>
      <p:sp>
        <p:nvSpPr>
          <p:cNvPr id="4" name="Text Placeholder 3"/>
          <p:cNvSpPr>
            <a:spLocks noGrp="1"/>
          </p:cNvSpPr>
          <p:nvPr>
            <p:ph type="body" sz="quarter" idx="3"/>
          </p:nvPr>
        </p:nvSpPr>
        <p:spPr>
          <a:xfrm>
            <a:off x="4953000" y="228600"/>
            <a:ext cx="3657600" cy="1676400"/>
          </a:xfrm>
        </p:spPr>
        <p:txBody>
          <a:bodyPr rtlCol="0">
            <a:noAutofit/>
          </a:bodyPr>
          <a:lstStyle/>
          <a:p>
            <a:pPr eaLnBrk="1" fontAlgn="auto" hangingPunct="1">
              <a:spcAft>
                <a:spcPts val="0"/>
              </a:spcAft>
              <a:defRPr/>
            </a:pPr>
            <a:r>
              <a:rPr lang="en-US" sz="2800" dirty="0" smtClean="0"/>
              <a:t>This table was made from a salvaged log like those in the photo.</a:t>
            </a:r>
            <a:endParaRPr lang="en-US" sz="2800" dirty="0"/>
          </a:p>
        </p:txBody>
      </p:sp>
      <p:pic>
        <p:nvPicPr>
          <p:cNvPr id="33796" name="Content Placeholder 6"/>
          <p:cNvPicPr>
            <a:picLocks noGrp="1" noChangeAspect="1"/>
          </p:cNvPicPr>
          <p:nvPr>
            <p:ph sz="quarter" idx="13"/>
          </p:nvPr>
        </p:nvPicPr>
        <p:blipFill>
          <a:blip r:embed="rId3">
            <a:extLst>
              <a:ext uri="{28A0092B-C50C-407E-A947-70E740481C1C}">
                <a14:useLocalDpi xmlns:a14="http://schemas.microsoft.com/office/drawing/2010/main" val="0"/>
              </a:ext>
            </a:extLst>
          </a:blip>
          <a:srcRect l="5128" r="1833" b="2393"/>
          <a:stretch>
            <a:fillRect/>
          </a:stretch>
        </p:blipFill>
        <p:spPr>
          <a:xfrm>
            <a:off x="609600" y="2711450"/>
            <a:ext cx="3870325" cy="3308350"/>
          </a:xfrm>
        </p:spPr>
      </p:pic>
      <p:pic>
        <p:nvPicPr>
          <p:cNvPr id="33797" name="Content Placeholder 7"/>
          <p:cNvPicPr>
            <a:picLocks noGrp="1" noChangeAspect="1"/>
          </p:cNvPicPr>
          <p:nvPr>
            <p:ph sz="quarter" idx="14"/>
          </p:nvPr>
        </p:nvPicPr>
        <p:blipFill>
          <a:blip r:embed="rId4">
            <a:extLst>
              <a:ext uri="{28A0092B-C50C-407E-A947-70E740481C1C}">
                <a14:useLocalDpi xmlns:a14="http://schemas.microsoft.com/office/drawing/2010/main" val="0"/>
              </a:ext>
            </a:extLst>
          </a:blip>
          <a:srcRect/>
          <a:stretch>
            <a:fillRect/>
          </a:stretch>
        </p:blipFill>
        <p:spPr>
          <a:xfrm rot="19616397">
            <a:off x="5735638" y="2809875"/>
            <a:ext cx="2185987" cy="292735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pPr eaLnBrk="1" fontAlgn="auto" hangingPunct="1">
              <a:spcAft>
                <a:spcPts val="0"/>
              </a:spcAft>
              <a:defRPr/>
            </a:pPr>
            <a:r>
              <a:rPr lang="en-US" sz="2800" dirty="0" smtClean="0">
                <a:solidFill>
                  <a:schemeClr val="accent1"/>
                </a:solidFill>
              </a:rPr>
              <a:t>job position #1: Owner</a:t>
            </a:r>
            <a:endParaRPr lang="en-US" sz="2800" dirty="0">
              <a:solidFill>
                <a:schemeClr val="accent1"/>
              </a:solidFill>
            </a:endParaRPr>
          </a:p>
        </p:txBody>
      </p:sp>
      <p:sp>
        <p:nvSpPr>
          <p:cNvPr id="3" name="Content Placeholder 2"/>
          <p:cNvSpPr>
            <a:spLocks noGrp="1"/>
          </p:cNvSpPr>
          <p:nvPr>
            <p:ph idx="1"/>
          </p:nvPr>
        </p:nvSpPr>
        <p:spPr>
          <a:xfrm>
            <a:off x="838200" y="1524000"/>
            <a:ext cx="7772400" cy="3733800"/>
          </a:xfrm>
        </p:spPr>
        <p:txBody>
          <a:bodyPr rtlCol="0">
            <a:normAutofit lnSpcReduction="10000"/>
          </a:bodyPr>
          <a:lstStyle/>
          <a:p>
            <a:pPr marL="68580" indent="0" eaLnBrk="1" fontAlgn="auto" hangingPunct="1">
              <a:spcAft>
                <a:spcPts val="0"/>
              </a:spcAft>
              <a:buFont typeface="Wingdings 3" pitchFamily="18" charset="2"/>
              <a:buNone/>
              <a:defRPr/>
            </a:pPr>
            <a:r>
              <a:rPr lang="en-US" sz="4000" dirty="0" smtClean="0"/>
              <a:t>Martin’s Background:</a:t>
            </a:r>
          </a:p>
          <a:p>
            <a:pPr marL="68580" indent="0" eaLnBrk="1" fontAlgn="auto" hangingPunct="1">
              <a:spcAft>
                <a:spcPts val="0"/>
              </a:spcAft>
              <a:buFont typeface="Wingdings 3" pitchFamily="18" charset="2"/>
              <a:buNone/>
              <a:defRPr/>
            </a:pPr>
            <a:endParaRPr lang="en-US" sz="1600" dirty="0" smtClean="0"/>
          </a:p>
          <a:p>
            <a:pPr indent="-274320" eaLnBrk="1" fontAlgn="auto" hangingPunct="1">
              <a:spcAft>
                <a:spcPts val="0"/>
              </a:spcAft>
              <a:defRPr/>
            </a:pPr>
            <a:r>
              <a:rPr lang="en-US" sz="2800" dirty="0" smtClean="0"/>
              <a:t> Fine Woodworking Certificate from College of the    </a:t>
            </a:r>
            <a:br>
              <a:rPr lang="en-US" sz="2800" dirty="0" smtClean="0"/>
            </a:br>
            <a:r>
              <a:rPr lang="en-US" sz="2800" dirty="0" smtClean="0"/>
              <a:t> Redwoods, CA</a:t>
            </a:r>
          </a:p>
          <a:p>
            <a:pPr indent="-274320" eaLnBrk="1" fontAlgn="auto" hangingPunct="1">
              <a:spcAft>
                <a:spcPts val="0"/>
              </a:spcAft>
              <a:buFont typeface="Wingdings 3" pitchFamily="18" charset="2"/>
              <a:buNone/>
              <a:defRPr/>
            </a:pPr>
            <a:endParaRPr lang="en-US" sz="1000" dirty="0" smtClean="0"/>
          </a:p>
          <a:p>
            <a:pPr indent="-274320" eaLnBrk="1" fontAlgn="auto" hangingPunct="1">
              <a:spcAft>
                <a:spcPts val="0"/>
              </a:spcAft>
              <a:defRPr/>
            </a:pPr>
            <a:r>
              <a:rPr lang="en-US" sz="2800" dirty="0" smtClean="0"/>
              <a:t> BFA, Studio Fine Arts, University of Missouri</a:t>
            </a:r>
          </a:p>
          <a:p>
            <a:pPr indent="-274320" eaLnBrk="1" fontAlgn="auto" hangingPunct="1">
              <a:spcAft>
                <a:spcPts val="0"/>
              </a:spcAft>
              <a:buFont typeface="Wingdings 3" pitchFamily="18" charset="2"/>
              <a:buNone/>
              <a:defRPr/>
            </a:pPr>
            <a:endParaRPr lang="en-US" sz="1000" dirty="0" smtClean="0"/>
          </a:p>
          <a:p>
            <a:pPr indent="-274320" eaLnBrk="1" fontAlgn="auto" hangingPunct="1">
              <a:spcAft>
                <a:spcPts val="0"/>
              </a:spcAft>
              <a:defRPr/>
            </a:pPr>
            <a:r>
              <a:rPr lang="en-US" sz="2800" dirty="0" smtClean="0"/>
              <a:t> MFA, Furniture Design, Rhode Island School of </a:t>
            </a:r>
            <a:br>
              <a:rPr lang="en-US" sz="2800" dirty="0" smtClean="0"/>
            </a:br>
            <a:r>
              <a:rPr lang="en-US" sz="2800" dirty="0" smtClean="0"/>
              <a:t> Design</a:t>
            </a:r>
            <a:endParaRPr lang="en-US" sz="2800" dirty="0"/>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1_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3364</TotalTime>
  <Words>2319</Words>
  <Application>Microsoft Office PowerPoint</Application>
  <PresentationFormat>On-screen Show (4:3)</PresentationFormat>
  <Paragraphs>249</Paragraphs>
  <Slides>40</Slides>
  <Notes>40</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Urban Pop</vt:lpstr>
      <vt:lpstr>1_Urban Pop</vt:lpstr>
      <vt:lpstr>CAreers  in the Wood-Related Industries</vt:lpstr>
      <vt:lpstr>Segments of the industry</vt:lpstr>
      <vt:lpstr>All sectors need skilled workers</vt:lpstr>
      <vt:lpstr>Job position #1:  Owner,  Furniture design company</vt:lpstr>
      <vt:lpstr>PowerPoint Presentation</vt:lpstr>
      <vt:lpstr>PowerPoint Presentation</vt:lpstr>
      <vt:lpstr>PowerPoint Presentation</vt:lpstr>
      <vt:lpstr>PowerPoint Presentation</vt:lpstr>
      <vt:lpstr>job position #1: Owner</vt:lpstr>
      <vt:lpstr>Job position #2: Engineer Tech and estimator</vt:lpstr>
      <vt:lpstr> </vt:lpstr>
      <vt:lpstr>PowerPoint Presentation</vt:lpstr>
      <vt:lpstr>PowerPoint Presentation</vt:lpstr>
      <vt:lpstr>PowerPoint Presentation</vt:lpstr>
      <vt:lpstr>Fresh Wood competition winner in 2011!</vt:lpstr>
      <vt:lpstr>Job position #2: engineer tech and estimator</vt:lpstr>
      <vt:lpstr>Job position #3: Inspector of Finished carpentry</vt:lpstr>
      <vt:lpstr>Job Characteristics</vt:lpstr>
      <vt:lpstr>PowerPoint Presentation</vt:lpstr>
      <vt:lpstr>PowerPoint Presentation</vt:lpstr>
      <vt:lpstr>JOB POSITION #3: Inspector of Finished Carpentry</vt:lpstr>
      <vt:lpstr>Job position #4:  Shop superintendent  </vt:lpstr>
      <vt:lpstr> Job Characteristics</vt:lpstr>
      <vt:lpstr>PowerPoint Presentation</vt:lpstr>
      <vt:lpstr>PowerPoint Presentation</vt:lpstr>
      <vt:lpstr>PowerPoint Presentation</vt:lpstr>
      <vt:lpstr>Interiors created by AWC</vt:lpstr>
      <vt:lpstr>Job position #4: Shop superintendent</vt:lpstr>
      <vt:lpstr>What advice do these people have for you?</vt:lpstr>
      <vt:lpstr>What advice do these people have for you?</vt:lpstr>
      <vt:lpstr>Identify your strengths and preferences</vt:lpstr>
      <vt:lpstr>Identify your strengths and preferences</vt:lpstr>
      <vt:lpstr>If you have identified the woodworking industry as right for you…</vt:lpstr>
      <vt:lpstr>Industry facts</vt:lpstr>
      <vt:lpstr>Industry facts</vt:lpstr>
      <vt:lpstr>Manufacturing facilities today are clean, bright, appealing places to work. </vt:lpstr>
      <vt:lpstr>PowerPoint Presentation</vt:lpstr>
      <vt:lpstr>PowerPoint Presentation</vt:lpstr>
      <vt:lpstr>PowerPoint Presentation</vt:lpstr>
      <vt:lpstr>PowerPoint Presentation</vt:lpstr>
    </vt:vector>
  </TitlesOfParts>
  <Company>AWFS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Jobs in the Wood-Related Industries</dc:title>
  <dc:creator>Nancy Fister</dc:creator>
  <cp:lastModifiedBy>Nancy Fister</cp:lastModifiedBy>
  <cp:revision>263</cp:revision>
  <cp:lastPrinted>2013-09-23T21:13:43Z</cp:lastPrinted>
  <dcterms:created xsi:type="dcterms:W3CDTF">2012-04-20T18:18:42Z</dcterms:created>
  <dcterms:modified xsi:type="dcterms:W3CDTF">2013-09-23T21:29:13Z</dcterms:modified>
</cp:coreProperties>
</file>