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35"/>
  </p:notesMasterIdLst>
  <p:handoutMasterIdLst>
    <p:handoutMasterId r:id="rId36"/>
  </p:handoutMasterIdLst>
  <p:sldIdLst>
    <p:sldId id="311" r:id="rId3"/>
    <p:sldId id="261" r:id="rId4"/>
    <p:sldId id="288" r:id="rId5"/>
    <p:sldId id="294" r:id="rId6"/>
    <p:sldId id="293" r:id="rId7"/>
    <p:sldId id="292" r:id="rId8"/>
    <p:sldId id="291" r:id="rId9"/>
    <p:sldId id="290" r:id="rId10"/>
    <p:sldId id="289" r:id="rId11"/>
    <p:sldId id="264" r:id="rId12"/>
    <p:sldId id="271" r:id="rId13"/>
    <p:sldId id="272" r:id="rId14"/>
    <p:sldId id="299" r:id="rId15"/>
    <p:sldId id="273" r:id="rId16"/>
    <p:sldId id="274" r:id="rId17"/>
    <p:sldId id="275" r:id="rId18"/>
    <p:sldId id="276" r:id="rId19"/>
    <p:sldId id="277" r:id="rId20"/>
    <p:sldId id="278" r:id="rId21"/>
    <p:sldId id="300" r:id="rId22"/>
    <p:sldId id="301" r:id="rId23"/>
    <p:sldId id="302" r:id="rId24"/>
    <p:sldId id="310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279" r:id="rId33"/>
    <p:sldId id="29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62524" autoAdjust="0"/>
  </p:normalViewPr>
  <p:slideViewPr>
    <p:cSldViewPr snapToGrid="0">
      <p:cViewPr varScale="1">
        <p:scale>
          <a:sx n="89" d="100"/>
          <a:sy n="89" d="100"/>
        </p:scale>
        <p:origin x="235" y="77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8" d="100"/>
          <a:sy n="68" d="100"/>
        </p:scale>
        <p:origin x="3101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96EA6-6F25-4F19-87BA-7ADCC16DAEFF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E50CC-F33A-4EF4-9F12-93EC4A21A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C172E-A8B5-46F6-B05C-DFA3E2E0F207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74CE4-FBD8-4481-AEFB-CA53E599A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79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15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639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042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630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190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294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67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19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861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930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3386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2397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5720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087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4281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445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4333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902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721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350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922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8691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572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42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613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265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186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5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95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031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Rectangle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Rectangle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Rectangle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4E708F12-96AD-4ED4-8132-A78F5E42C1F5}" type="datetime1">
              <a:rPr lang="en-US" smtClean="0"/>
              <a:t>11/30/2015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A170-8299-44AD-AEEF-FC686C3D7804}" type="datetime1">
              <a:rPr lang="en-US" smtClean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763A-68EC-4ECD-9620-D9FE9CDDD622}" type="datetime1">
              <a:rPr lang="en-US" smtClean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483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483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BEDD-6160-49BB-B372-861DE7DE9BA5}" type="datetime1">
              <a:rPr lang="en-US" smtClean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E819F-B7FD-4B29-8F66-9E318144BC2A}" type="datetime1">
              <a:rPr lang="en-US" smtClean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159C-B6E0-4F10-9F4A-2FA57003B139}" type="datetime1">
              <a:rPr lang="en-US" smtClean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70CBBB-D1D1-4386-A5E9-07F3477B78F3}" type="datetime1">
              <a:rPr lang="en-US" smtClean="0"/>
              <a:t>11/30/2015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9FA4CAD8-0EA7-4615-B69B-B2F199EF3A93}" type="datetime1">
              <a:rPr lang="en-US" smtClean="0"/>
              <a:t>11/30/2015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4BD7-6953-492C-921B-E68B2D7F14C8}" type="datetime1">
              <a:rPr lang="en-US" smtClean="0"/>
              <a:t>11/30/2015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7D9B-D4D3-4E23-88DF-2E354FA43196}" type="datetime1">
              <a:rPr lang="en-US" smtClean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67C5-D04E-4576-B61C-12ABA14BBD6C}" type="datetime1">
              <a:rPr lang="en-US" smtClean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20F09E4-6EA4-4BF3-9FC8-FF40373B88E6}" type="datetime1">
              <a:rPr lang="en-US" smtClean="0"/>
              <a:t>11/30/2015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n6Vef0tq_-k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2.jp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.jpg"/><Relationship Id="rId7" Type="http://schemas.openxmlformats.org/officeDocument/2006/relationships/image" Target="../media/image4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JPG"/><Relationship Id="rId9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bwiny.org/" TargetMode="External"/><Relationship Id="rId3" Type="http://schemas.openxmlformats.org/officeDocument/2006/relationships/hyperlink" Target="http://www.awfs.org/education" TargetMode="External"/><Relationship Id="rId7" Type="http://schemas.openxmlformats.org/officeDocument/2006/relationships/hyperlink" Target="http://www.matherhsnyc.org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themanufacturinginstitute.org/" TargetMode="External"/><Relationship Id="rId5" Type="http://schemas.openxmlformats.org/officeDocument/2006/relationships/hyperlink" Target="http://www.g-w.com/" TargetMode="External"/><Relationship Id="rId10" Type="http://schemas.openxmlformats.org/officeDocument/2006/relationships/image" Target="../media/image54.jpeg"/><Relationship Id="rId4" Type="http://schemas.openxmlformats.org/officeDocument/2006/relationships/hyperlink" Target="http://www.woodworkcareer.org/" TargetMode="External"/><Relationship Id="rId9" Type="http://schemas.openxmlformats.org/officeDocument/2006/relationships/image" Target="../media/image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pmolzahn@madisoncollege.edu" TargetMode="External"/><Relationship Id="rId2" Type="http://schemas.openxmlformats.org/officeDocument/2006/relationships/hyperlink" Target="mailto:nancy@awfs.or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jpeg"/><Relationship Id="rId5" Type="http://schemas.openxmlformats.org/officeDocument/2006/relationships/image" Target="../media/image2.jpg"/><Relationship Id="rId4" Type="http://schemas.openxmlformats.org/officeDocument/2006/relationships/hyperlink" Target="mailto:akessler@datesweiser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0109" y="2147455"/>
            <a:ext cx="11402291" cy="4427081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sz="3600" b="1" i="1" dirty="0" smtClean="0"/>
              <a:t>   </a:t>
            </a:r>
            <a:r>
              <a:rPr lang="en-US" sz="3200" b="1" i="1" dirty="0" smtClean="0"/>
              <a:t>Guiding </a:t>
            </a:r>
            <a:r>
              <a:rPr lang="en-US" sz="3200" b="1" i="1" dirty="0"/>
              <a:t>Students to 21st Century Careers</a:t>
            </a:r>
            <a:endParaRPr lang="en-US" sz="3200" b="1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Presented </a:t>
            </a:r>
            <a:r>
              <a:rPr lang="en-US" dirty="0" smtClean="0"/>
              <a:t>by:</a:t>
            </a:r>
            <a:endParaRPr lang="en-US" dirty="0"/>
          </a:p>
          <a:p>
            <a:pPr marL="109728" indent="0">
              <a:buNone/>
            </a:pPr>
            <a:r>
              <a:rPr lang="en-US" b="1" dirty="0"/>
              <a:t>Nancy Fister</a:t>
            </a:r>
            <a:r>
              <a:rPr lang="en-US" dirty="0"/>
              <a:t>, Association of Woodworking &amp; Furnishings </a:t>
            </a:r>
            <a:r>
              <a:rPr lang="en-US" dirty="0" smtClean="0"/>
              <a:t>		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Suppliers </a:t>
            </a:r>
            <a:r>
              <a:rPr lang="en-US" dirty="0"/>
              <a:t>(AWFS)</a:t>
            </a:r>
          </a:p>
          <a:p>
            <a:pPr marL="109728" indent="0">
              <a:buNone/>
            </a:pPr>
            <a:r>
              <a:rPr lang="en-US" b="1" dirty="0"/>
              <a:t>Patrick Molzahn</a:t>
            </a:r>
            <a:r>
              <a:rPr lang="en-US" dirty="0"/>
              <a:t>, Madison Area Technical College</a:t>
            </a:r>
          </a:p>
          <a:p>
            <a:pPr marL="109728" indent="0">
              <a:buNone/>
            </a:pPr>
            <a:r>
              <a:rPr lang="en-US" b="1" dirty="0"/>
              <a:t>Adam Kessler</a:t>
            </a:r>
            <a:r>
              <a:rPr lang="en-US" dirty="0"/>
              <a:t>, </a:t>
            </a:r>
            <a:r>
              <a:rPr lang="en-US" dirty="0" err="1"/>
              <a:t>Datesweiser</a:t>
            </a:r>
            <a:r>
              <a:rPr lang="en-US" dirty="0"/>
              <a:t> Furniture (NY</a:t>
            </a:r>
            <a:r>
              <a:rPr lang="en-US" dirty="0" smtClean="0"/>
              <a:t>)</a:t>
            </a:r>
          </a:p>
          <a:p>
            <a:pPr marL="109728" indent="0">
              <a:buNone/>
            </a:pPr>
            <a:endParaRPr lang="en-US" sz="2400" dirty="0"/>
          </a:p>
          <a:p>
            <a:pPr marL="109728" indent="0">
              <a:buNone/>
            </a:pPr>
            <a:endParaRPr lang="en-US" sz="2400" dirty="0" smtClean="0"/>
          </a:p>
          <a:p>
            <a:pPr marL="109728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						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942109"/>
            <a:ext cx="10972800" cy="983673"/>
          </a:xfrm>
        </p:spPr>
        <p:txBody>
          <a:bodyPr>
            <a:noAutofit/>
          </a:bodyPr>
          <a:lstStyle/>
          <a:p>
            <a:r>
              <a:rPr lang="en-US" sz="4400" b="1" dirty="0"/>
              <a:t>Advanced Manufacturing: </a:t>
            </a:r>
            <a:br>
              <a:rPr lang="en-US" sz="4400" b="1" dirty="0"/>
            </a:br>
            <a:r>
              <a:rPr lang="en-US" sz="4400" b="1" dirty="0"/>
              <a:t>It’s Not Grandpa’s Workshop Anymore!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29" y="5979252"/>
            <a:ext cx="2240413" cy="401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647" y="2210261"/>
            <a:ext cx="2709754" cy="417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3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2454729"/>
            <a:ext cx="5688852" cy="2977166"/>
          </a:xfrm>
        </p:spPr>
      </p:pic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024128" lvl="0" indent="-914400">
              <a:buFont typeface="+mj-lt"/>
              <a:buAutoNum type="arabicPeriod"/>
            </a:pPr>
            <a:r>
              <a:rPr lang="en-US" sz="4000" dirty="0" smtClean="0"/>
              <a:t>Hi-tech </a:t>
            </a:r>
            <a:r>
              <a:rPr lang="en-US" sz="4000" dirty="0"/>
              <a:t>equipment</a:t>
            </a:r>
          </a:p>
          <a:p>
            <a:pPr marL="1024128" lvl="0" indent="-914400">
              <a:buFont typeface="+mj-lt"/>
              <a:buAutoNum type="arabicPeriod"/>
            </a:pPr>
            <a:r>
              <a:rPr lang="en-US" sz="4000" dirty="0" smtClean="0"/>
              <a:t>Problem-solving</a:t>
            </a:r>
            <a:endParaRPr lang="en-US" sz="4000" dirty="0"/>
          </a:p>
          <a:p>
            <a:pPr marL="1024128" lvl="0" indent="-914400">
              <a:buFont typeface="+mj-lt"/>
              <a:buAutoNum type="arabicPeriod"/>
            </a:pPr>
            <a:r>
              <a:rPr lang="en-US" sz="4000" dirty="0" smtClean="0"/>
              <a:t>Flexibility</a:t>
            </a:r>
            <a:endParaRPr lang="en-US" sz="4000" dirty="0"/>
          </a:p>
          <a:p>
            <a:pPr marL="1024128" lvl="0" indent="-914400">
              <a:buFont typeface="+mj-lt"/>
              <a:buAutoNum type="arabicPeriod"/>
            </a:pPr>
            <a:r>
              <a:rPr lang="en-US" sz="4000" dirty="0"/>
              <a:t>LEAN </a:t>
            </a:r>
            <a:r>
              <a:rPr lang="en-US" sz="4000" dirty="0" smtClean="0"/>
              <a:t>solutions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Modern Wood Manufacturing </a:t>
            </a:r>
            <a:r>
              <a:rPr lang="en-US" b="1" dirty="0" smtClean="0"/>
              <a:t>involves… 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6152844"/>
            <a:ext cx="2354144" cy="42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852678" lvl="0" indent="-742950">
              <a:buFont typeface="+mj-lt"/>
              <a:buAutoNum type="arabicPeriod"/>
            </a:pPr>
            <a:r>
              <a:rPr lang="en-US" sz="4000" dirty="0"/>
              <a:t>More automation</a:t>
            </a:r>
          </a:p>
          <a:p>
            <a:pPr marL="852678" lvl="0" indent="-742950">
              <a:buFont typeface="+mj-lt"/>
              <a:buAutoNum type="arabicPeriod"/>
            </a:pPr>
            <a:r>
              <a:rPr lang="en-US" sz="4000" dirty="0" smtClean="0"/>
              <a:t>Faster production runs</a:t>
            </a:r>
            <a:endParaRPr lang="en-US" sz="4000" dirty="0"/>
          </a:p>
          <a:p>
            <a:pPr marL="852678" lvl="0" indent="-742950">
              <a:buFont typeface="+mj-lt"/>
              <a:buAutoNum type="arabicPeriod"/>
            </a:pPr>
            <a:r>
              <a:rPr lang="en-US" sz="4000" dirty="0"/>
              <a:t>Increased specialization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Future Trends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6152844"/>
            <a:ext cx="2354144" cy="421692"/>
          </a:xfrm>
          <a:prstGeom prst="rect">
            <a:avLst/>
          </a:prstGeom>
        </p:spPr>
      </p:pic>
      <p:pic>
        <p:nvPicPr>
          <p:cNvPr id="7" name="n6Vef0tq_-k"/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489700" y="2480582"/>
            <a:ext cx="5140476" cy="289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7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10617200" cy="4341875"/>
          </a:xfrm>
        </p:spPr>
        <p:txBody>
          <a:bodyPr>
            <a:noAutofit/>
          </a:bodyPr>
          <a:lstStyle/>
          <a:p>
            <a:pPr marL="852678" lvl="0" indent="-742950">
              <a:buFont typeface="+mj-lt"/>
              <a:buAutoNum type="arabicPeriod"/>
            </a:pPr>
            <a:r>
              <a:rPr lang="en-US" sz="2800" b="1" dirty="0"/>
              <a:t>Follow</a:t>
            </a:r>
            <a:r>
              <a:rPr lang="en-US" sz="2800" dirty="0"/>
              <a:t> standard </a:t>
            </a:r>
            <a:r>
              <a:rPr lang="en-US" sz="2800" b="1" dirty="0"/>
              <a:t>safety procedures </a:t>
            </a:r>
            <a:r>
              <a:rPr lang="en-US" sz="2800" dirty="0"/>
              <a:t>while operating and maintaining tools and machinery.</a:t>
            </a:r>
          </a:p>
          <a:p>
            <a:pPr marL="852678" lvl="0" indent="-742950">
              <a:buFont typeface="+mj-lt"/>
              <a:buAutoNum type="arabicPeriod"/>
            </a:pPr>
            <a:r>
              <a:rPr lang="en-US" sz="2800" b="1" dirty="0"/>
              <a:t>Produce high-quality products </a:t>
            </a:r>
            <a:r>
              <a:rPr lang="en-US" sz="2800" dirty="0"/>
              <a:t>using appropriate tools and equipment, maintaining tolerances and standards while using time, motion, and materials </a:t>
            </a:r>
            <a:r>
              <a:rPr lang="en-US" sz="2800" b="1" dirty="0"/>
              <a:t>efficiently.</a:t>
            </a:r>
          </a:p>
          <a:p>
            <a:pPr marL="852678" lvl="0" indent="-742950">
              <a:buFont typeface="+mj-lt"/>
              <a:buAutoNum type="arabicPeriod"/>
            </a:pPr>
            <a:r>
              <a:rPr lang="en-US" sz="2800" b="1" dirty="0"/>
              <a:t>Visualize</a:t>
            </a:r>
            <a:r>
              <a:rPr lang="en-US" sz="2800" dirty="0"/>
              <a:t>, design, plan, and </a:t>
            </a:r>
            <a:r>
              <a:rPr lang="en-US" sz="2800" b="1" dirty="0"/>
              <a:t>complete projects </a:t>
            </a:r>
            <a:r>
              <a:rPr lang="en-US" sz="2800" dirty="0"/>
              <a:t>that meet clients’ expectations.</a:t>
            </a:r>
          </a:p>
          <a:p>
            <a:pPr marL="852678" lvl="0" indent="-742950">
              <a:buFont typeface="+mj-lt"/>
              <a:buAutoNum type="arabicPeriod"/>
            </a:pPr>
            <a:r>
              <a:rPr lang="en-US" sz="2800" b="1" dirty="0"/>
              <a:t>Interpret technical drawings </a:t>
            </a:r>
            <a:r>
              <a:rPr lang="en-US" sz="2800" dirty="0"/>
              <a:t>and specifications necessary to create, modify, and assemble products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Skills &amp; Traits Required				</a:t>
            </a:r>
            <a:br>
              <a:rPr lang="en-US" b="1" dirty="0" smtClean="0"/>
            </a:br>
            <a:r>
              <a:rPr lang="en-US" sz="2700" i="1" dirty="0" smtClean="0"/>
              <a:t>(my program outcomes)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6152844"/>
            <a:ext cx="2354144" cy="42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6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1003300" y="2232661"/>
            <a:ext cx="9093200" cy="4341875"/>
          </a:xfrm>
        </p:spPr>
        <p:txBody>
          <a:bodyPr>
            <a:noAutofit/>
          </a:bodyPr>
          <a:lstStyle/>
          <a:p>
            <a:pPr marL="852678" lvl="0" indent="-742950">
              <a:buFont typeface="+mj-lt"/>
              <a:buAutoNum type="arabicPeriod" startAt="5"/>
            </a:pPr>
            <a:r>
              <a:rPr lang="en-US" sz="2800" b="1" dirty="0" smtClean="0"/>
              <a:t>Communicate </a:t>
            </a:r>
            <a:r>
              <a:rPr lang="en-US" sz="2800" b="1" dirty="0"/>
              <a:t>clearly </a:t>
            </a:r>
            <a:r>
              <a:rPr lang="en-US" sz="2800" dirty="0"/>
              <a:t>and effectively with clients and co-workers.</a:t>
            </a:r>
          </a:p>
          <a:p>
            <a:pPr marL="852678" lvl="0" indent="-742950">
              <a:buFont typeface="+mj-lt"/>
              <a:buAutoNum type="arabicPeriod" startAt="5"/>
            </a:pPr>
            <a:r>
              <a:rPr lang="en-US" sz="2800" dirty="0"/>
              <a:t>Contribute to a dynamic and energetic workplace by following instructions, accepting responsibility, and </a:t>
            </a:r>
            <a:r>
              <a:rPr lang="en-US" sz="2800" b="1" dirty="0"/>
              <a:t>working both collaboratively and independently</a:t>
            </a:r>
            <a:r>
              <a:rPr lang="en-US" sz="2800" dirty="0"/>
              <a:t>, as required.</a:t>
            </a:r>
          </a:p>
          <a:p>
            <a:pPr marL="852678" lvl="0" indent="-742950">
              <a:buFont typeface="+mj-lt"/>
              <a:buAutoNum type="arabicPeriod" startAt="5"/>
            </a:pPr>
            <a:r>
              <a:rPr lang="en-US" sz="2800" b="1" dirty="0"/>
              <a:t>Engage in lifelong learning </a:t>
            </a:r>
            <a:r>
              <a:rPr lang="en-US" sz="2800" dirty="0"/>
              <a:t>in order to advance technical, personal, and professional skills.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Skills &amp; Traits Required				</a:t>
            </a:r>
            <a:br>
              <a:rPr lang="en-US" b="1" dirty="0" smtClean="0"/>
            </a:br>
            <a:r>
              <a:rPr lang="en-US" sz="2700" i="1" dirty="0" smtClean="0"/>
              <a:t>(my program outcomes, continued)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6152844"/>
            <a:ext cx="2354144" cy="42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4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2249424"/>
            <a:ext cx="5588000" cy="3723517"/>
          </a:xfrm>
        </p:spPr>
      </p:pic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66928" lvl="0" indent="-457200">
              <a:buFont typeface="+mj-lt"/>
              <a:buAutoNum type="arabicPeriod"/>
            </a:pPr>
            <a:r>
              <a:rPr lang="en-US" dirty="0"/>
              <a:t>Self-taught (school of hard knocks)</a:t>
            </a:r>
          </a:p>
          <a:p>
            <a:pPr marL="566928" lvl="0" indent="-457200">
              <a:buFont typeface="+mj-lt"/>
              <a:buAutoNum type="arabicPeriod"/>
            </a:pPr>
            <a:r>
              <a:rPr lang="en-US" dirty="0"/>
              <a:t>Secondary &amp; post-secondary opportunities in the U.S. &amp; Canada</a:t>
            </a:r>
          </a:p>
          <a:p>
            <a:pPr marL="566928" lvl="0" indent="-457200">
              <a:buFont typeface="+mj-lt"/>
              <a:buAutoNum type="arabicPeriod"/>
            </a:pPr>
            <a:r>
              <a:rPr lang="en-US" dirty="0"/>
              <a:t>Continuing education </a:t>
            </a:r>
          </a:p>
          <a:p>
            <a:pPr marL="868680" lvl="1" indent="-457200">
              <a:buFont typeface="+mj-lt"/>
              <a:buAutoNum type="alphaLcPeriod"/>
            </a:pPr>
            <a:r>
              <a:rPr lang="en-US" sz="2000" dirty="0"/>
              <a:t>Trade shows</a:t>
            </a:r>
          </a:p>
          <a:p>
            <a:pPr marL="868680" lvl="1" indent="-457200">
              <a:buFont typeface="+mj-lt"/>
              <a:buAutoNum type="alphaLcPeriod"/>
            </a:pPr>
            <a:r>
              <a:rPr lang="en-US" sz="2000" dirty="0"/>
              <a:t>Regional events &amp; seminars</a:t>
            </a:r>
          </a:p>
          <a:p>
            <a:pPr marL="868680" lvl="1" indent="-457200">
              <a:buFont typeface="+mj-lt"/>
              <a:buAutoNum type="alphaLcPeriod"/>
            </a:pPr>
            <a:r>
              <a:rPr lang="en-US" sz="2000" dirty="0" smtClean="0"/>
              <a:t>Training through machine manufacturers</a:t>
            </a:r>
            <a:endParaRPr lang="en-US" sz="2000" dirty="0"/>
          </a:p>
          <a:p>
            <a:pPr marL="566928" lvl="0" indent="-457200">
              <a:buFont typeface="+mj-lt"/>
              <a:buAutoNum type="arabicPeriod"/>
            </a:pPr>
            <a:r>
              <a:rPr lang="en-US" dirty="0"/>
              <a:t>Career potential</a:t>
            </a:r>
          </a:p>
          <a:p>
            <a:pPr marL="868680" lvl="1" indent="-457200">
              <a:buFont typeface="+mj-lt"/>
              <a:buAutoNum type="alphaLcPeriod"/>
            </a:pPr>
            <a:r>
              <a:rPr lang="en-US" sz="2000" dirty="0"/>
              <a:t>Salaries</a:t>
            </a:r>
          </a:p>
          <a:p>
            <a:pPr marL="868680" lvl="1" indent="-457200">
              <a:buFont typeface="+mj-lt"/>
              <a:buAutoNum type="alphaLcPeriod"/>
            </a:pPr>
            <a:r>
              <a:rPr lang="en-US" sz="2000" dirty="0"/>
              <a:t>Jobs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How does one become a professional woodworker </a:t>
            </a:r>
            <a:r>
              <a:rPr lang="en-US" sz="3600" b="1" dirty="0" smtClean="0"/>
              <a:t>and what </a:t>
            </a:r>
            <a:r>
              <a:rPr lang="en-US" sz="3600" b="1" dirty="0"/>
              <a:t>can they earn?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6152844"/>
            <a:ext cx="2354144" cy="42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1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29327"/>
            <a:ext cx="3723517" cy="3723517"/>
          </a:xfrm>
        </p:spPr>
      </p:pic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5393472" y="2429327"/>
            <a:ext cx="5384800" cy="4341875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dirty="0" smtClean="0"/>
              <a:t>	HUMAN </a:t>
            </a:r>
            <a:r>
              <a:rPr lang="en-US" sz="2800" dirty="0"/>
              <a:t>INSIGHT #1	</a:t>
            </a:r>
          </a:p>
          <a:p>
            <a:pPr marL="109728" indent="0">
              <a:buNone/>
            </a:pPr>
            <a:endParaRPr lang="en-US" sz="500" dirty="0" smtClean="0"/>
          </a:p>
          <a:p>
            <a:pPr marL="109728" indent="0">
              <a:buNone/>
            </a:pPr>
            <a:r>
              <a:rPr lang="en-US" sz="2800" dirty="0" smtClean="0"/>
              <a:t>HOW </a:t>
            </a:r>
            <a:r>
              <a:rPr lang="en-US" sz="2800" dirty="0"/>
              <a:t>WE LEARN (AND BUY %):</a:t>
            </a:r>
          </a:p>
          <a:p>
            <a:pPr lvl="0"/>
            <a:r>
              <a:rPr lang="en-US" sz="2800" dirty="0"/>
              <a:t>83% through SIGHT</a:t>
            </a:r>
          </a:p>
          <a:p>
            <a:pPr lvl="0"/>
            <a:r>
              <a:rPr lang="en-US" sz="2800" dirty="0"/>
              <a:t>11% through HEARING</a:t>
            </a:r>
          </a:p>
          <a:p>
            <a:pPr lvl="0"/>
            <a:r>
              <a:rPr lang="en-US" sz="2800" dirty="0"/>
              <a:t>3 </a:t>
            </a:r>
            <a:r>
              <a:rPr lang="en-US" sz="2800" dirty="0" smtClean="0"/>
              <a:t>1/2% through </a:t>
            </a:r>
            <a:r>
              <a:rPr lang="en-US" sz="2800" dirty="0"/>
              <a:t>SMELL</a:t>
            </a:r>
          </a:p>
          <a:p>
            <a:pPr lvl="0"/>
            <a:r>
              <a:rPr lang="en-US" sz="2800" dirty="0"/>
              <a:t>1 1/2% </a:t>
            </a:r>
            <a:r>
              <a:rPr lang="en-US" sz="2800" dirty="0" smtClean="0"/>
              <a:t>through </a:t>
            </a:r>
            <a:r>
              <a:rPr lang="en-US" sz="2800" dirty="0"/>
              <a:t>TOUCH</a:t>
            </a:r>
          </a:p>
          <a:p>
            <a:pPr lvl="0"/>
            <a:r>
              <a:rPr lang="en-US" sz="2800" dirty="0"/>
              <a:t>1% through TASTE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/>
              <a:t>Learning Styles</a:t>
            </a:r>
            <a:endParaRPr lang="en-US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6152844"/>
            <a:ext cx="2354144" cy="42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8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655" y="2209800"/>
            <a:ext cx="4964689" cy="3723517"/>
          </a:xfrm>
        </p:spPr>
      </p:pic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609600" y="2166257"/>
            <a:ext cx="6117771" cy="4341875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2400" dirty="0"/>
              <a:t>HUMAN INSIGHT #</a:t>
            </a:r>
            <a:r>
              <a:rPr lang="en-US" sz="2400" dirty="0" smtClean="0"/>
              <a:t>2</a:t>
            </a:r>
          </a:p>
          <a:p>
            <a:pPr marL="109728" indent="0" algn="ctr">
              <a:buNone/>
            </a:pPr>
            <a:r>
              <a:rPr lang="en-US" sz="500" dirty="0"/>
              <a:t>	</a:t>
            </a:r>
          </a:p>
          <a:p>
            <a:pPr marL="109728" indent="0">
              <a:buNone/>
            </a:pPr>
            <a:r>
              <a:rPr lang="en-US" sz="2400" dirty="0"/>
              <a:t>HOW WE RETAIN INFORMATION:</a:t>
            </a:r>
          </a:p>
          <a:p>
            <a:pPr lvl="0"/>
            <a:r>
              <a:rPr lang="en-US" sz="2400" dirty="0"/>
              <a:t>10% OF WHAT WE READ</a:t>
            </a:r>
          </a:p>
          <a:p>
            <a:pPr lvl="0"/>
            <a:r>
              <a:rPr lang="en-US" sz="2400" dirty="0"/>
              <a:t>20% OF WHAT WE HEAR</a:t>
            </a:r>
          </a:p>
          <a:p>
            <a:pPr lvl="0"/>
            <a:r>
              <a:rPr lang="en-US" sz="2400" dirty="0"/>
              <a:t>30% OF WHAT WE SEE</a:t>
            </a:r>
          </a:p>
          <a:p>
            <a:pPr lvl="0"/>
            <a:r>
              <a:rPr lang="en-US" sz="2400" dirty="0"/>
              <a:t>50% OF WHAT WE SEE AND HEAR</a:t>
            </a:r>
          </a:p>
          <a:p>
            <a:pPr lvl="0"/>
            <a:r>
              <a:rPr lang="en-US" sz="2400" dirty="0"/>
              <a:t>70% OF WHAT WE SAY AS WE TALK</a:t>
            </a:r>
          </a:p>
          <a:p>
            <a:pPr lvl="0"/>
            <a:r>
              <a:rPr lang="en-US" sz="2400" dirty="0"/>
              <a:t>90% OF WHAT WE SAY AS WE DO A THING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 smtClean="0"/>
              <a:t>Learning Styles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6152844"/>
            <a:ext cx="2354144" cy="42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6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41" y="2166257"/>
            <a:ext cx="5990559" cy="3823886"/>
          </a:xfrm>
        </p:spPr>
      </p:pic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609600" y="3031672"/>
            <a:ext cx="6117771" cy="4341875"/>
          </a:xfrm>
        </p:spPr>
        <p:txBody>
          <a:bodyPr>
            <a:normAutofit/>
          </a:bodyPr>
          <a:lstStyle/>
          <a:p>
            <a:pPr marL="566928" lvl="0" indent="-457200">
              <a:buFont typeface="+mj-lt"/>
              <a:buAutoNum type="arabicPeriod"/>
            </a:pPr>
            <a:r>
              <a:rPr lang="en-US" sz="3600" dirty="0" smtClean="0"/>
              <a:t>What are the skill </a:t>
            </a:r>
            <a:r>
              <a:rPr lang="en-US" sz="3600" dirty="0"/>
              <a:t>standards?</a:t>
            </a:r>
          </a:p>
          <a:p>
            <a:pPr marL="566928" lvl="0" indent="-457200">
              <a:buFont typeface="+mj-lt"/>
              <a:buAutoNum type="arabicPeriod"/>
            </a:pPr>
            <a:r>
              <a:rPr lang="en-US" sz="3600" dirty="0" smtClean="0"/>
              <a:t>Why do we need them?</a:t>
            </a:r>
          </a:p>
          <a:p>
            <a:pPr marL="566928" lvl="0" indent="-457200">
              <a:buFont typeface="+mj-lt"/>
              <a:buAutoNum type="arabicPeriod"/>
            </a:pPr>
            <a:r>
              <a:rPr lang="en-US" sz="3600" dirty="0" smtClean="0"/>
              <a:t>Why </a:t>
            </a:r>
            <a:r>
              <a:rPr lang="en-US" sz="3600" dirty="0"/>
              <a:t>credentials?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 smtClean="0"/>
              <a:t>Woodwork Career Alliance (WCA)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6152844"/>
            <a:ext cx="2354144" cy="42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2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469" y="1883279"/>
            <a:ext cx="2693832" cy="4024995"/>
          </a:xfrm>
        </p:spPr>
      </p:pic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1069712" y="2505239"/>
            <a:ext cx="6117771" cy="4341875"/>
          </a:xfrm>
        </p:spPr>
        <p:txBody>
          <a:bodyPr>
            <a:normAutofit/>
          </a:bodyPr>
          <a:lstStyle/>
          <a:p>
            <a:pPr marL="566928" lvl="0" indent="-457200">
              <a:buFont typeface="+mj-lt"/>
              <a:buAutoNum type="arabicPeriod"/>
            </a:pPr>
            <a:r>
              <a:rPr lang="en-US" sz="3200" dirty="0"/>
              <a:t>Membership benefits</a:t>
            </a:r>
          </a:p>
          <a:p>
            <a:pPr marL="566928" lvl="0" indent="-457200">
              <a:buFont typeface="+mj-lt"/>
              <a:buAutoNum type="arabicPeriod"/>
            </a:pPr>
            <a:r>
              <a:rPr lang="en-US" sz="3200" dirty="0"/>
              <a:t>Sawblade award</a:t>
            </a:r>
          </a:p>
          <a:p>
            <a:pPr marL="566928" lvl="0" indent="-457200">
              <a:buFont typeface="+mj-lt"/>
              <a:buAutoNum type="arabicPeriod"/>
            </a:pPr>
            <a:r>
              <a:rPr lang="en-US" sz="3200" dirty="0"/>
              <a:t>Industry connections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/>
              <a:t>WCA </a:t>
            </a:r>
            <a:r>
              <a:rPr lang="en-US" sz="3600" b="1" i="1" dirty="0"/>
              <a:t>EDUcation</a:t>
            </a:r>
            <a:r>
              <a:rPr lang="en-US" sz="3600" b="1" dirty="0"/>
              <a:t> membership &amp; Sawblade Certificate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6152844"/>
            <a:ext cx="2354144" cy="4216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0" y="2898142"/>
            <a:ext cx="2297269" cy="298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9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729" y="2202562"/>
            <a:ext cx="5829300" cy="437197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/>
              <a:t>A Success Story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6152844"/>
            <a:ext cx="2354144" cy="42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>
          <a:xfrm>
            <a:off x="740229" y="1862825"/>
            <a:ext cx="6745793" cy="4636995"/>
          </a:xfrm>
        </p:spPr>
        <p:txBody>
          <a:bodyPr>
            <a:normAutofit/>
          </a:bodyPr>
          <a:lstStyle/>
          <a:p>
            <a:pPr marL="109728" lv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lvl="0"/>
            <a:r>
              <a:rPr lang="en-US" sz="2800" dirty="0" smtClean="0">
                <a:solidFill>
                  <a:srgbClr val="C00000"/>
                </a:solidFill>
              </a:rPr>
              <a:t>Over 2 </a:t>
            </a:r>
            <a:r>
              <a:rPr lang="en-US" sz="2800" dirty="0">
                <a:solidFill>
                  <a:srgbClr val="C00000"/>
                </a:solidFill>
              </a:rPr>
              <a:t>million manufacturing jobs </a:t>
            </a:r>
            <a:r>
              <a:rPr lang="en-US" sz="2800" dirty="0" smtClean="0">
                <a:solidFill>
                  <a:srgbClr val="C00000"/>
                </a:solidFill>
              </a:rPr>
              <a:t>are expected to go unfilled in the next </a:t>
            </a:r>
          </a:p>
          <a:p>
            <a:pPr marL="109728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  decade. </a:t>
            </a:r>
            <a:r>
              <a:rPr lang="en-US" i="1" dirty="0">
                <a:solidFill>
                  <a:srgbClr val="C00000"/>
                </a:solidFill>
              </a:rPr>
              <a:t>(The Manufacturing </a:t>
            </a:r>
            <a:r>
              <a:rPr lang="en-US" i="1" dirty="0" smtClean="0">
                <a:solidFill>
                  <a:srgbClr val="C00000"/>
                </a:solidFill>
              </a:rPr>
              <a:t>Institute)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From Jan. to June of this year, 68,000 </a:t>
            </a:r>
          </a:p>
          <a:p>
            <a:pPr marL="109728" lvl="0" indent="0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   mfg. jobs went unfilled each month,  </a:t>
            </a:r>
          </a:p>
          <a:p>
            <a:pPr marL="109728" lvl="0" indent="0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   according to government data. </a:t>
            </a:r>
          </a:p>
          <a:p>
            <a:pPr marL="109728" lvl="0" indent="0">
              <a:buNone/>
            </a:pPr>
            <a:endParaRPr lang="en-US" sz="2800" dirty="0"/>
          </a:p>
          <a:p>
            <a:r>
              <a:rPr lang="en-US" sz="2800" b="1" i="1" dirty="0" smtClean="0">
                <a:solidFill>
                  <a:srgbClr val="C00000"/>
                </a:solidFill>
              </a:rPr>
              <a:t>And yet</a:t>
            </a:r>
            <a:r>
              <a:rPr lang="en-US" sz="2800" b="1" i="1" dirty="0">
                <a:solidFill>
                  <a:srgbClr val="C00000"/>
                </a:solidFill>
              </a:rPr>
              <a:t>, 10</a:t>
            </a:r>
            <a:r>
              <a:rPr lang="en-US" sz="2800" b="1" i="1" dirty="0" smtClean="0">
                <a:solidFill>
                  <a:srgbClr val="C00000"/>
                </a:solidFill>
              </a:rPr>
              <a:t>% of </a:t>
            </a:r>
            <a:r>
              <a:rPr lang="en-US" sz="2800" b="1" i="1" dirty="0">
                <a:solidFill>
                  <a:srgbClr val="C00000"/>
                </a:solidFill>
              </a:rPr>
              <a:t>20-24 year-olds </a:t>
            </a:r>
            <a:r>
              <a:rPr lang="en-US" sz="2800" b="1" i="1" dirty="0" smtClean="0">
                <a:solidFill>
                  <a:srgbClr val="C00000"/>
                </a:solidFill>
              </a:rPr>
              <a:t>are unemployed.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The Jobs vs. Workers</a:t>
            </a:r>
            <a:r>
              <a:rPr lang="en-US" b="1" dirty="0"/>
              <a:t> </a:t>
            </a:r>
            <a:r>
              <a:rPr lang="en-US" b="1" dirty="0" smtClean="0"/>
              <a:t>Paradox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6152844"/>
            <a:ext cx="2354144" cy="4216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8730" y="2369127"/>
            <a:ext cx="4411820" cy="293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3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911" y="3384456"/>
            <a:ext cx="3972312" cy="2979234"/>
          </a:xfrm>
        </p:spPr>
      </p:pic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Datesweiser</a:t>
            </a:r>
            <a:r>
              <a:rPr lang="en-US" sz="2800" dirty="0" smtClean="0"/>
              <a:t> Furniture overview</a:t>
            </a:r>
            <a:endParaRPr lang="en-US" sz="2800" dirty="0"/>
          </a:p>
          <a:p>
            <a:r>
              <a:rPr lang="en-US" sz="2800" dirty="0" smtClean="0"/>
              <a:t>Adam at </a:t>
            </a:r>
            <a:r>
              <a:rPr lang="en-US" sz="2800" dirty="0" err="1" smtClean="0"/>
              <a:t>Datesweiser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smtClean="0"/>
              <a:t>Engineer</a:t>
            </a:r>
          </a:p>
          <a:p>
            <a:pPr lvl="1"/>
            <a:r>
              <a:rPr lang="en-US" sz="2400" dirty="0" smtClean="0"/>
              <a:t>Estimator</a:t>
            </a:r>
          </a:p>
          <a:p>
            <a:pPr lvl="1"/>
            <a:r>
              <a:rPr lang="en-US" sz="2400" dirty="0" smtClean="0"/>
              <a:t>Product Development</a:t>
            </a:r>
          </a:p>
          <a:p>
            <a:pPr lvl="1"/>
            <a:r>
              <a:rPr lang="en-US" sz="2400" dirty="0" smtClean="0"/>
              <a:t>Project Management</a:t>
            </a:r>
            <a:r>
              <a:rPr lang="en-US" sz="2300" dirty="0"/>
              <a:t/>
            </a:r>
            <a:br>
              <a:rPr lang="en-US" sz="2300" dirty="0"/>
            </a:br>
            <a:r>
              <a:rPr lang="en-US" sz="2300" dirty="0" smtClean="0"/>
              <a:t>(current)</a:t>
            </a: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Adam Kessler: Profile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6152844"/>
            <a:ext cx="2354144" cy="4216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751" y="2209800"/>
            <a:ext cx="2467672" cy="329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7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83" y="2249425"/>
            <a:ext cx="3337932" cy="2503449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Development Task: Photo Shoot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362" y="2130478"/>
            <a:ext cx="4124892" cy="30936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6152844"/>
            <a:ext cx="2354144" cy="421692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468" y="3756859"/>
            <a:ext cx="3756903" cy="281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0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Designed Projects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6152844"/>
            <a:ext cx="2354144" cy="421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836" y="2634851"/>
            <a:ext cx="2444844" cy="32597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666" y="2209800"/>
            <a:ext cx="2207386" cy="294318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6" y="2308029"/>
            <a:ext cx="2531484" cy="3375312"/>
          </a:xfrm>
        </p:spPr>
      </p:pic>
      <p:sp>
        <p:nvSpPr>
          <p:cNvPr id="3" name="AutoShape 2" descr="data:image/jpeg;base64,/9j/4AAQSkZJRgABAQAAAQABAAD/2wCEAAkGBxAPDQwMDg8PDQ0NDA0ODA8NDQ8NDQ0NFREWFhURFBQYHCggGBolHBQVIjEhJSkrLi4uFyAzODMsNyktLisBCgoKDg0OGhAQGywmICQtLDQvNSwtNCwsLi8sLCwsNDQsNCwrLCwsLDQsLCwvLSwsLCwrLC40LDQ0LCwsLCwsLP/AABEIAQMAwgMBIgACEQEDEQH/xAAbAAACAwEBAQAAAAAAAAAAAAAAAQIDBAYFB//EAE8QAAIBAgMEBQYHCgwHAQAAAAABAgMRBBIhBRMxQQYiUWFxFIGRodHwFzJCVLHh4gcWI3SSo6SywdIVJTM2UlNkcnOCg8I1Q0Rjk5SzJP/EABkBAQADAQEAAAAAAAAAAAAAAAACAwQBBf/EACQRAQACAgEEAwADAQAAAAAAAAABAgMRIRIxQVEEEyIyYaEU/9oADAMBAAIRAxEAPwDShoSGgGSENAMaEiSABiQwGMQ0ADAAAYAAAAwEADAQDEACGIAEMQAAABlJESQDQxIYEkNCQ0AxiGADAYAMQwAAABgAAAAMBAAAIAABCGIAAAAykiKJANEkRRIBjEMBjEMBjEMBgAAAxDAAAAGAIAAQxAIABgIQxAAAAGVDRFEkBIaZFIaAmhkUMCQyI0BIYgAYyIwGABcBgAXAYCAAALiuAAK4gAAYgAYgAzqJJRLVAeQCqwWLsg1TApSJWL1TDdgUjLlTHkApQy3IPdgVJBYuyBkAqsBbkDdgVAW5AyAVCLXAWQCoCzILIBWBPIGQCBEsyCyAQAlkGBcoDUDSqY92BnUB5DTuxqAGZUx7s07se7Azbse7NOQMgGfdmDa+LdKKULb2XC+qjHm2eljK8aNOVSfCPpb5JHI1cdKc5TlJavhk4d3AryX1HC/Dj6p3PZOW2K+tnD8gKG1sQ5qDtK9tIU1KV762XMywjF248buzsepsi8JTlC+8VOW7lBQnUjPinBS0zdXS/Nozzks1/VXXZKvthb2eDi5QxdG+9hKk7Taa0g3xet9OR509tYmLs3Fd27V14nJ49+UV5Si6m8q1b03nc628lLqtyespXaO52/hY+UVIx45nqndaNr18SzJaaqMNK33wz4TbdbeR3jjKnfrKMLSt2o6iMU0mtU1dNc0crhtk31dSC7Lt39SPa2NXcH5PN5l/y5Xur/0TmLNzqUs+DUbrD0d2LdmrIGQ0sTI6Yt2a8hHIBl3YshqyCyAZcgnA1ZBZAMuQDVkEBoUB5DSoDUAM+QeQ0bskqYGbIGQ1bsN2BmyBkNW7OV6ZbXyf/jpPryS37XyYPhDxfPu8TkzqEq1m06h5vSHHKtNRTe7g3ks7Rk+cnoeTCTcW4Wdnq27JP6X6BTk7Ws326+0tpysksqXNaLV9plm3U9CtemNFBzur5Xpwjo13PU9nZdJ04yxEvixak2pZYrK81r82YcFg3UqRgubXDhrx9Bt6b140aNDAxatldSsl8qN2ow/zNSv3RfaVWiZ4hPriOZcRUxMYY5YmEZKnDGRxEIvSSgqqml3aH0DHKnKW9gk6c7Tg09JU59aLXmfqZ83r3k23xbbZ1vQ+s6mzqlGTvPBVsivxeHq9aOvO0s3rL89eIll+NeItMe3qU8I5aRs21wad+9EqezKl75GrPvv3MyUsTKLbjJprhYvntOs7POrx1UskXJ25N813GSYehEumwNTPG0vjx0l395pyHPYTbDk41MsFLg8qy37UzqKEo1IRnHhJX8O43YcnVGp7vM+Rh6J3HaWd0xZDZuyLpFzOyZBZDW6ZHIBlyCcDVkE4AZcgGndgBp3Y1TNGQeQCjdjyF+QeQCjIPIX5CFepGnCVSbUYQi5Sb4JIDy9u7RjhaLno6krxpRfOVuL7lxf1nzGo3KUqk3mnKTlKTerk3r6z0tvbVeKrSqu8Yrq0oy+RTvovF8WebHiufOxjyZNy9HDi6Y57iOvvwNNLWzfP1IqhHi/f34DhU07GuXccqnLodjTUXJvjltG3fxZynSXG7/GYipe8d5KNPsyR6qt42v5z2sBinGcLcbpLmmYulOyFSlTxNNWo4ly6t77usn1o+HNectxx+9yzZ/48OblE6boPSahtSVnkeGpJvlvM7cV42zHg4XCyq1adGHx6k1CN+Cb5vuXE7CnjqOHjTwNFyyUpSlUkorNXqvRzl2LSyXYkTy2iI0qwUmbb9MtSLzO/Fv6QjF2a865miSU5Z12689fEjwfP0mOz0oQwc45rVHlje90ufYdPsnaVODUcycJWv2Q7H7Tk5031lmbTbdnb1cy7C8F3dorbpncI3r1RqX0nKLKeP0a2mpryab68F+Cb+XBfJ8V9Hge9lN9bRaNw8u9ZrOpUZBZDRkFlJIs7gRyGnILIBmyAacgAaFAeQuUR5QKcgZC7KPKBTkOI6Z7XVRvCU23CElvWk2pVF8nTkvp8DoOlW2PJqapQf4esrRtxpw5z+m31HzupPV8frZmzZNfmGz42Lf6lir0nfgl4O7IpJPno9fEtfWlbzv8AYOFJNriru/LRGbbdpRNu3Cy5t8C2gpSjk0spZutZa2txtd+Bup0o8OPfLki7KlZLR+sdXpGas1Gi0+q5TkkmlbKnK/BL9rPX2hTz4HFKok4wip02+Ma9+T89n4kMFFKUYLjLWT7i/pbjY0aNHD6ueJxNGhCK1srxc2/MyfXO4hVakalzfRGtTpbQw7qpWnnpU2+Eas4uMX6XbzntbR2WlOeuWV0pq2t/YzlNuQdFKorqVOpTlFr5Ms6s/TY+hSxEa9LCYxJJYqhB1EkrKdusvNK/oLc/dT8aeHMOlUpqVpZoO6aum8rVrdqLMNXUmoy0fBX0L8ZG03olZ6merTkndZWnwunoZ5nTXrbVWwcuKaehgrRnB5FKyUrtq0tOa7CVWhdXfqzXT9Jklh5QlCWZ5U3ppz5vtOEw9uhHLKFWM7yhLNCTWVwfgtDutkY5YikqitnWlSK+TP2PifOMLUbTi+TPV2LtKWHrKXGL0qRv8aPtXIuw5NSz58XVHHd9Ayiyk6M4zjGcWpRklKLXBpk7G156lxFlLmhZQKbAW5QA1ZR5SywWArymXamNhhqM69T4sVolxnLlFd7Nr01eiXFvgkfMulO2XjMQoU9cPSbjSV7KpLnPz+peLIZL9MLcWPrt/Ty8fjJ16k8RVd51JaJcEuUV2K3qTMM5+f31HVrX1T6vyXwuucvPy7kudylyMFnqVjjgRlxfjctpy59v0dhRKehOFTRdmno0OeEmqFSyv73FQrXu789PBe7M9Wq7RTva7u1ZFmA00dlq3e6tbt4q52IcmXs4HSUJ3XJPzGvF7AnX2jSxkpZsPQwycE3wrttaL0O/ceZhKi3qs1JOSi1G7XE93pJHF/wbUWClUjioVaeTczUJyg3aUbtrSzv5i/FEdUSyZ5/MuW6TYJSjUhylGUX51xPdhhZYbZ2z8HO29pUYurZ6KrJuUkvPJnNdE9k7SntLDz2gsRuo7ya31aM4Tqxg3BNKT568PknW4zeb6c5aqLelr3fIln51CHxY1uWPa9G009NePoMMFeNuzT39HrNGJx2eWWSbfF5eC7EVxjZ6ap5rW9Jnu21QS0tr6WUV6d0+4225+/vwIKHDv9/YVWSh59F2cX5n4+6Nslon+0olh311FNuKzxsrt2f7bes0U+Cfb6yUT5RmPDouiW2MklhqjtCcvwbb+JUfLwf0+J2dj5U1Z35M7zoxtbf091N3rUkr341IcFPx5P6zZhyb4lg+Ri1+oew0KxY0KxoZULASsMDTYLEgA4zp9tlwh5DSvnqQUq8kuFJ3Shfvtr3eJ89qxakqSV6jpxqzs/i025KMV3uzv2JJcW7fSuknRetisV5RTq0oR3UIZZ5814t66LvPNh0AnKdOVWtTTg1adJS3sYZk5RWZWs7ap+JmvW827NuK+OtI5cN5JVl8iXpRDyasrXg7X7Y2S9J9E+82td2rUbcurNer6yuXQqu3/L0l/lmUfVk9NH34/b59/B1Zp9R93Wjb6ScMDV+VDT+9Cz7eZ3suhdVca9PzRkebtnYksJhcRiZ1FUjRp53GKalJJ68eep36r+j78ftz9DZ85Xjlukr3zRuu61zXQ2Q6dN1JKSi29Ha9+Wi4LxPV2RsuVSjTxEZxUK0FLJKN2tXzPX8lllnFuLzJXvG6ula9jn15Y8E5sU+XM4bD3lTaypfGUYtpp2tdLt1Oswf8g4u7kpRd2nfiebS2RJJNzi5xkpJqLSWvC1z2Kc7RcbatateJPHXJHeFWW+KY4lhU28fhKUU23h8ZVduEVHdxu34zFiMPUardVWbdnmj3m/DyUJVKiXXnTjTT/oxTk/8Ad6kZKtGU5Xc+quCSa9JZkrebbiFWG9K15lzOM2LUl8VJty616kY2WnO4UNmV04xjBOMWl/KQ0jw7To3hJO/XsnyUfrJ08HZWUl39X6yqcV58NH/Rjjy8alsmvZdVX/vx9vvYX8G1ecY/lo1Yjarp7Rwmzcl/KadSW+z2yZYuVsltfi9q4nsrZDnb8Nb/AE7/AO4jOC/p2Pk4/f8AkuZrbMqJqfVT7prhzK6lCe+3UpJxqwvSbk2s6vmgnbjazt49jOzj0e0s61/9L7RGr0YhOMYSqNpSjJWhZpxaaad9NUIwX9OT8nH7ch5DLg3H0v2DwaqUKsKkJwU4O6vm1XBp6cGddV6MpttVpRvp8RN29JT96Uf6+fd1I6eslXFkjw5OfFMd3u4SuqtKnVSspwUrdl+RbYrweH3VKnSTcskct3o2Wm2O3Lzp1vhGwErAdcaAGACEMAEDGU1ZgVV5nL9OP+F7Q/FpnQVZnOdNHfZm0PxWr+qBX0Yf8X4P/BX0s9Bnl9FZfxfg/wDBX0s9NgIAABAMAETiRBAcptb+cWyX20a//wA6h3tNnAbZ/nDsh/8AarfqVDuqUgPToTLjBSmbacrgTEMAFYViQgEAwA0CAAAQABGcrGGtM11FcolSAw1JHgdL3fZ20PxSt+ozqJ4Y8/auyN/Qr4eTcY1qU6UpRtmipKzavzA+Y7G6bqhhqNB4dz3UcubfKObXjbKbvv8A181f/n+ybF9yuiv+pxH5NP2D+C2j85xHop+wDD9/6+a/n/sB9/6+a/n/ALBv+Cyh85xP5v2B8FlD5xifzfsA8/4QP7L+kfYE/ugf2X9I+wej8FeH+cYr00/3Q+CrD/OMV+VS/dA81/dB/sv6R9ghL7oqXHCr/wBj7B6vwU4b+vxf5VL90Pgpwv8AXYr8ql+4Bzez+kPl+29m1N1ud2qkLbzeZr06j/oqx9Sgzntkfc6w+FxNHFU6mIlOi5OKnKm4tuLjraKfBs66GEAhTka6MxRwxbGlYC9MCMETAQDACIwGBaIAAAEAAKwAAWFYYALKhZEMAFlQZUMAFlQZUMAFlQZUMAFlCwxAFgsAAAAMBAMAEAxATAQrgMBBcAAQAMBAAwEAAAgAYCABgIYAAAAAAAAxIAGAAAAAAK4rgIBgK4XAYCuFwGArgAwFcLgMBXFcBjI3C4EgFcAGAhgAAAAMQwAYhgAAICAAACAAAAAAAAABiAAAAAAAAABgAAMAABgAACAAGAAAAAAf/9k="/>
          <p:cNvSpPr>
            <a:spLocks noChangeAspect="1" noChangeArrowheads="1"/>
          </p:cNvSpPr>
          <p:nvPr/>
        </p:nvSpPr>
        <p:spPr bwMode="auto">
          <a:xfrm>
            <a:off x="155575" y="-1790700"/>
            <a:ext cx="28098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671" y="2634851"/>
            <a:ext cx="2447995" cy="32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51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2188120"/>
            <a:ext cx="2958790" cy="394505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6152844"/>
            <a:ext cx="2354144" cy="4216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5756" y="2665484"/>
            <a:ext cx="3985557" cy="2989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24399" y="2205990"/>
            <a:ext cx="4236720" cy="317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0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082" y="2118862"/>
            <a:ext cx="3256359" cy="4341812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01094"/>
            <a:ext cx="5384800" cy="40386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 Task: Site Visits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6152844"/>
            <a:ext cx="2354144" cy="42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9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226" y="1991033"/>
            <a:ext cx="11361174" cy="4600268"/>
          </a:xfrm>
        </p:spPr>
        <p:txBody>
          <a:bodyPr>
            <a:normAutofit lnSpcReduction="10000"/>
          </a:bodyPr>
          <a:lstStyle/>
          <a:p>
            <a:r>
              <a:rPr lang="en-US" sz="2100" b="1" dirty="0" smtClean="0"/>
              <a:t>Soft Skills:</a:t>
            </a:r>
          </a:p>
          <a:p>
            <a:pPr lvl="1"/>
            <a:r>
              <a:rPr lang="en-US" sz="2100" dirty="0" smtClean="0"/>
              <a:t>Written </a:t>
            </a:r>
            <a:r>
              <a:rPr lang="en-US" sz="2100" dirty="0"/>
              <a:t>communication skills</a:t>
            </a:r>
          </a:p>
          <a:p>
            <a:pPr lvl="1"/>
            <a:r>
              <a:rPr lang="en-US" sz="2100" dirty="0"/>
              <a:t>People Skills </a:t>
            </a:r>
            <a:r>
              <a:rPr lang="en-US" sz="2100" dirty="0" smtClean="0"/>
              <a:t>and customer </a:t>
            </a:r>
            <a:r>
              <a:rPr lang="en-US" sz="2100" dirty="0"/>
              <a:t>service</a:t>
            </a:r>
          </a:p>
          <a:p>
            <a:pPr lvl="1"/>
            <a:r>
              <a:rPr lang="en-US" sz="2100" dirty="0"/>
              <a:t>Critical thinking – “trying to think your way out of the box”</a:t>
            </a:r>
          </a:p>
          <a:p>
            <a:pPr lvl="1"/>
            <a:r>
              <a:rPr lang="en-US" sz="2100" dirty="0"/>
              <a:t>Organizational skills</a:t>
            </a:r>
          </a:p>
          <a:p>
            <a:pPr lvl="1"/>
            <a:r>
              <a:rPr lang="en-US" sz="2100" dirty="0"/>
              <a:t>Multi-tasking</a:t>
            </a:r>
          </a:p>
          <a:p>
            <a:pPr lvl="1"/>
            <a:r>
              <a:rPr lang="en-US" sz="2100" dirty="0"/>
              <a:t>Scheduling, developing timelines for projects</a:t>
            </a:r>
          </a:p>
          <a:p>
            <a:pPr lvl="1"/>
            <a:r>
              <a:rPr lang="en-US" sz="2100" dirty="0"/>
              <a:t>Business negotiating skills, working with dealers and others within supply chain</a:t>
            </a:r>
          </a:p>
          <a:p>
            <a:r>
              <a:rPr lang="en-US" sz="2100" b="1" dirty="0" smtClean="0"/>
              <a:t>Software Skills:</a:t>
            </a:r>
          </a:p>
          <a:p>
            <a:pPr lvl="1"/>
            <a:r>
              <a:rPr lang="en-US" sz="2100" dirty="0"/>
              <a:t>Microsoft Office, especially Excel and general computer skills</a:t>
            </a:r>
          </a:p>
          <a:p>
            <a:pPr lvl="1"/>
            <a:r>
              <a:rPr lang="en-US" sz="2100" dirty="0" smtClean="0"/>
              <a:t>CAD </a:t>
            </a:r>
            <a:r>
              <a:rPr lang="en-US" sz="2100" dirty="0"/>
              <a:t>programs</a:t>
            </a:r>
          </a:p>
          <a:p>
            <a:pPr lvl="1"/>
            <a:r>
              <a:rPr lang="en-US" sz="2100" dirty="0" smtClean="0"/>
              <a:t>Bluebeam</a:t>
            </a:r>
            <a:r>
              <a:rPr lang="en-US" sz="2100" dirty="0"/>
              <a:t>, PDF programs</a:t>
            </a:r>
          </a:p>
          <a:p>
            <a:pPr lvl="1"/>
            <a:r>
              <a:rPr lang="en-US" sz="2100" dirty="0" smtClean="0"/>
              <a:t>Industry-specific </a:t>
            </a:r>
            <a:r>
              <a:rPr lang="en-US" sz="2100" dirty="0"/>
              <a:t>software (i.e. estimating and Visual Manufacturing) programs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870156"/>
            <a:ext cx="10972800" cy="1002890"/>
          </a:xfrm>
        </p:spPr>
        <p:txBody>
          <a:bodyPr/>
          <a:lstStyle/>
          <a:p>
            <a:r>
              <a:rPr lang="en-US" dirty="0" smtClean="0"/>
              <a:t>Skills Used in Project Management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6152844"/>
            <a:ext cx="2354144" cy="42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4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164" y="2209800"/>
            <a:ext cx="4507236" cy="3380427"/>
          </a:xfrm>
        </p:spPr>
      </p:pic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609599" y="1961535"/>
            <a:ext cx="6218903" cy="4629765"/>
          </a:xfrm>
        </p:spPr>
        <p:txBody>
          <a:bodyPr>
            <a:noAutofit/>
          </a:bodyPr>
          <a:lstStyle/>
          <a:p>
            <a:r>
              <a:rPr lang="en-US" sz="2400" dirty="0" smtClean="0"/>
              <a:t>Engineering</a:t>
            </a:r>
          </a:p>
          <a:p>
            <a:r>
              <a:rPr lang="en-US" sz="2400" dirty="0" smtClean="0"/>
              <a:t>Estimating</a:t>
            </a:r>
          </a:p>
          <a:p>
            <a:r>
              <a:rPr lang="en-US" sz="2400" dirty="0" smtClean="0"/>
              <a:t>Product Development</a:t>
            </a:r>
          </a:p>
          <a:p>
            <a:r>
              <a:rPr lang="en-US" sz="2400" dirty="0" smtClean="0"/>
              <a:t>Project Management</a:t>
            </a:r>
          </a:p>
          <a:p>
            <a:r>
              <a:rPr lang="en-US" sz="2400" dirty="0" smtClean="0"/>
              <a:t>Visualization</a:t>
            </a:r>
          </a:p>
          <a:p>
            <a:r>
              <a:rPr lang="en-US" sz="2400" dirty="0" smtClean="0"/>
              <a:t>Purchasing</a:t>
            </a:r>
          </a:p>
          <a:p>
            <a:r>
              <a:rPr lang="en-US" sz="2400" dirty="0" smtClean="0"/>
              <a:t>Sales</a:t>
            </a:r>
          </a:p>
          <a:p>
            <a:r>
              <a:rPr lang="en-US" sz="2400" dirty="0" smtClean="0"/>
              <a:t>Drafting, post-secondary education required:</a:t>
            </a:r>
          </a:p>
          <a:p>
            <a:pPr lvl="1"/>
            <a:r>
              <a:rPr lang="en-US" sz="2400" dirty="0" smtClean="0"/>
              <a:t>2 year CAD technical college program</a:t>
            </a:r>
            <a:br>
              <a:rPr lang="en-US" sz="2400" dirty="0" smtClean="0"/>
            </a:br>
            <a:r>
              <a:rPr lang="en-US" sz="2400" dirty="0" smtClean="0"/>
              <a:t>OR</a:t>
            </a:r>
          </a:p>
          <a:p>
            <a:pPr lvl="1"/>
            <a:r>
              <a:rPr lang="en-US" sz="2400" dirty="0" smtClean="0"/>
              <a:t>4 year degree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81665"/>
            <a:ext cx="10972800" cy="1032387"/>
          </a:xfrm>
        </p:spPr>
        <p:txBody>
          <a:bodyPr/>
          <a:lstStyle/>
          <a:p>
            <a:r>
              <a:rPr lang="en-US" dirty="0" smtClean="0"/>
              <a:t>Other Positions at </a:t>
            </a:r>
            <a:r>
              <a:rPr lang="en-US" dirty="0" err="1" smtClean="0"/>
              <a:t>Datesweiser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6152844"/>
            <a:ext cx="2354144" cy="42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5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94" y="1631796"/>
            <a:ext cx="4341812" cy="4341812"/>
          </a:xfrm>
        </p:spPr>
      </p:pic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Engineer Tasks:</a:t>
            </a:r>
          </a:p>
          <a:p>
            <a:pPr lvl="1"/>
            <a:r>
              <a:rPr lang="en-US" sz="2800" dirty="0" smtClean="0"/>
              <a:t>Review the project designs</a:t>
            </a:r>
          </a:p>
          <a:p>
            <a:pPr lvl="1"/>
            <a:r>
              <a:rPr lang="en-US" sz="2800" dirty="0" smtClean="0"/>
              <a:t>Calculate the tip points and structural stability of each table</a:t>
            </a:r>
          </a:p>
          <a:p>
            <a:pPr lvl="1"/>
            <a:r>
              <a:rPr lang="en-US" sz="2800" dirty="0" smtClean="0"/>
              <a:t>Problem-solving</a:t>
            </a:r>
          </a:p>
          <a:p>
            <a:pPr lvl="1"/>
            <a:r>
              <a:rPr lang="en-US" sz="2800" dirty="0" smtClean="0"/>
              <a:t>Develop mechanical components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Positions: Engineer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6152844"/>
            <a:ext cx="2354144" cy="42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1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 the shop/production:</a:t>
            </a:r>
          </a:p>
          <a:p>
            <a:pPr lvl="1"/>
            <a:r>
              <a:rPr lang="en-US" dirty="0" smtClean="0"/>
              <a:t>Millworkers</a:t>
            </a:r>
            <a:endParaRPr lang="en-US" dirty="0"/>
          </a:p>
          <a:p>
            <a:pPr lvl="1"/>
            <a:r>
              <a:rPr lang="en-US" dirty="0"/>
              <a:t>Veneering </a:t>
            </a:r>
            <a:r>
              <a:rPr lang="en-US" dirty="0" smtClean="0"/>
              <a:t>Specialists</a:t>
            </a:r>
          </a:p>
          <a:p>
            <a:pPr lvl="1"/>
            <a:r>
              <a:rPr lang="en-US" dirty="0" smtClean="0"/>
              <a:t>CNC Operators</a:t>
            </a:r>
          </a:p>
          <a:p>
            <a:pPr lvl="1"/>
            <a:r>
              <a:rPr lang="en-US" dirty="0" smtClean="0"/>
              <a:t>Craftsmen</a:t>
            </a:r>
          </a:p>
          <a:p>
            <a:pPr lvl="1"/>
            <a:r>
              <a:rPr lang="en-US" dirty="0" smtClean="0"/>
              <a:t>Metal Workers</a:t>
            </a:r>
          </a:p>
          <a:p>
            <a:pPr lvl="1"/>
            <a:r>
              <a:rPr lang="en-US" dirty="0" smtClean="0"/>
              <a:t>Sanding</a:t>
            </a:r>
          </a:p>
          <a:p>
            <a:pPr lvl="1"/>
            <a:r>
              <a:rPr lang="en-US" dirty="0" smtClean="0"/>
              <a:t>Finishing</a:t>
            </a:r>
            <a:endParaRPr lang="en-US" dirty="0"/>
          </a:p>
          <a:p>
            <a:pPr lvl="1"/>
            <a:r>
              <a:rPr lang="en-US" dirty="0"/>
              <a:t>Shipping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Positions at </a:t>
            </a:r>
            <a:r>
              <a:rPr lang="en-US" dirty="0" err="1" smtClean="0"/>
              <a:t>Datesweiser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6152844"/>
            <a:ext cx="2354144" cy="4216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902" y="2065577"/>
            <a:ext cx="4459498" cy="3344623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525" y="3283138"/>
            <a:ext cx="3826275" cy="2869706"/>
          </a:xfrm>
        </p:spPr>
      </p:pic>
    </p:spTree>
    <p:extLst>
      <p:ext uri="{BB962C8B-B14F-4D97-AF65-F5344CB8AC3E}">
        <p14:creationId xmlns:p14="http://schemas.microsoft.com/office/powerpoint/2010/main" val="367528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954751" y="4270169"/>
            <a:ext cx="6000593" cy="15953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991922" cy="4341875"/>
          </a:xfrm>
        </p:spPr>
        <p:txBody>
          <a:bodyPr>
            <a:noAutofit/>
          </a:bodyPr>
          <a:lstStyle/>
          <a:p>
            <a:r>
              <a:rPr lang="en-US" sz="2400" dirty="0" smtClean="0"/>
              <a:t>Hellman-Chang, New </a:t>
            </a:r>
            <a:r>
              <a:rPr lang="en-US" sz="2400" dirty="0"/>
              <a:t>York, </a:t>
            </a:r>
            <a:r>
              <a:rPr lang="en-US" sz="2400" dirty="0" smtClean="0"/>
              <a:t>NY</a:t>
            </a:r>
            <a:endParaRPr lang="en-US" sz="2400" dirty="0"/>
          </a:p>
          <a:p>
            <a:r>
              <a:rPr lang="en-US" sz="2400" dirty="0"/>
              <a:t>CCN </a:t>
            </a:r>
            <a:r>
              <a:rPr lang="en-US" sz="2400" dirty="0" smtClean="0"/>
              <a:t>International, </a:t>
            </a:r>
            <a:r>
              <a:rPr lang="en-US" sz="2400" dirty="0"/>
              <a:t>Geneva, NY </a:t>
            </a:r>
            <a:endParaRPr lang="en-US" sz="2400" dirty="0" smtClean="0"/>
          </a:p>
          <a:p>
            <a:r>
              <a:rPr lang="en-US" sz="2400" dirty="0" err="1" smtClean="0"/>
              <a:t>Kittinger</a:t>
            </a:r>
            <a:r>
              <a:rPr lang="en-US" sz="2400" dirty="0" smtClean="0"/>
              <a:t> Furniture, Buffalo</a:t>
            </a:r>
            <a:r>
              <a:rPr lang="en-US" sz="2400" dirty="0"/>
              <a:t>, NY </a:t>
            </a:r>
            <a:endParaRPr lang="en-US" sz="2400" dirty="0" smtClean="0"/>
          </a:p>
          <a:p>
            <a:r>
              <a:rPr lang="en-US" sz="2400" dirty="0" err="1" smtClean="0"/>
              <a:t>Gunlocke</a:t>
            </a:r>
            <a:r>
              <a:rPr lang="en-US" sz="2400" dirty="0" smtClean="0"/>
              <a:t> Furniture, Dansville</a:t>
            </a:r>
            <a:r>
              <a:rPr lang="en-US" sz="2400" dirty="0"/>
              <a:t>, </a:t>
            </a:r>
            <a:r>
              <a:rPr lang="en-US" sz="2400" dirty="0" smtClean="0"/>
              <a:t>NY</a:t>
            </a:r>
          </a:p>
          <a:p>
            <a:r>
              <a:rPr lang="en-US" sz="2400" dirty="0" err="1"/>
              <a:t>Artone</a:t>
            </a:r>
            <a:r>
              <a:rPr lang="en-US" sz="2400" dirty="0"/>
              <a:t> Furniture, Jamestown, </a:t>
            </a:r>
            <a:r>
              <a:rPr lang="en-US" sz="2400" dirty="0" smtClean="0"/>
              <a:t>NY</a:t>
            </a:r>
          </a:p>
          <a:p>
            <a:r>
              <a:rPr lang="en-US" sz="2400" dirty="0" err="1"/>
              <a:t>Wrafter</a:t>
            </a:r>
            <a:r>
              <a:rPr lang="en-US" sz="2400" dirty="0"/>
              <a:t> Built Furniture, Buffalo, </a:t>
            </a:r>
            <a:r>
              <a:rPr lang="en-US" sz="2400" dirty="0" smtClean="0"/>
              <a:t>NY </a:t>
            </a:r>
          </a:p>
          <a:p>
            <a:r>
              <a:rPr lang="en-US" sz="2400" dirty="0"/>
              <a:t>Nexis 3, Rochester, </a:t>
            </a:r>
            <a:r>
              <a:rPr lang="en-US" sz="2400" dirty="0" smtClean="0"/>
              <a:t>NY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Other Types NY </a:t>
            </a:r>
            <a:r>
              <a:rPr lang="en-US" dirty="0" smtClean="0"/>
              <a:t>Wood Manufacturing-Related Companies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6152844"/>
            <a:ext cx="2354144" cy="42169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075" y="2254310"/>
            <a:ext cx="2847975" cy="93345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174" y="4582562"/>
            <a:ext cx="981075" cy="371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490" y="3025904"/>
            <a:ext cx="2083110" cy="1188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454" y="2416532"/>
            <a:ext cx="192405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048" y="4134339"/>
            <a:ext cx="1905000" cy="190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536" y="5178279"/>
            <a:ext cx="3311742" cy="464543"/>
          </a:xfrm>
          <a:prstGeom prst="rect">
            <a:avLst/>
          </a:prstGeom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966" y="3070483"/>
            <a:ext cx="19335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283" y="2507343"/>
            <a:ext cx="1686626" cy="168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08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0" y="2123542"/>
            <a:ext cx="4347972" cy="434797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>
          <a:xfrm>
            <a:off x="2157294" y="2166671"/>
            <a:ext cx="8620978" cy="43479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Skilled </a:t>
            </a:r>
            <a:r>
              <a:rPr lang="en-US" sz="2800" b="1" dirty="0"/>
              <a:t>trades are for “the other”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Manufacturing is not for the college-bound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Jobs are rote, unskilled and offer little job security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Plants are dark, dirty, unpleasant places to work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Salaries </a:t>
            </a:r>
            <a:r>
              <a:rPr lang="en-US" sz="2800" b="1" dirty="0" smtClean="0"/>
              <a:t>are low</a:t>
            </a:r>
            <a:endParaRPr lang="en-US" sz="2800" b="1" dirty="0"/>
          </a:p>
          <a:p>
            <a:pPr>
              <a:lnSpc>
                <a:spcPct val="150000"/>
              </a:lnSpc>
            </a:pPr>
            <a:r>
              <a:rPr lang="en-US" sz="2800" b="1" dirty="0"/>
              <a:t>Advancement potential is limited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Outdated Myths about Manufacturing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6152844"/>
            <a:ext cx="2354144" cy="42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8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521" y="2057709"/>
            <a:ext cx="5043536" cy="3782652"/>
          </a:xfrm>
        </p:spPr>
      </p:pic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101601" y="2249425"/>
            <a:ext cx="6444342" cy="4341875"/>
          </a:xfrm>
        </p:spPr>
        <p:txBody>
          <a:bodyPr>
            <a:normAutofit/>
          </a:bodyPr>
          <a:lstStyle/>
          <a:p>
            <a:r>
              <a:rPr lang="en-US" sz="2800" dirty="0"/>
              <a:t>Royal </a:t>
            </a:r>
            <a:r>
              <a:rPr lang="en-US" sz="2800" dirty="0" smtClean="0"/>
              <a:t>Metal</a:t>
            </a:r>
            <a:r>
              <a:rPr lang="en-US" sz="2800" dirty="0"/>
              <a:t>, Surprise, NY </a:t>
            </a:r>
          </a:p>
          <a:p>
            <a:r>
              <a:rPr lang="en-US" sz="2800" dirty="0"/>
              <a:t>Ulrich, Buffalo, NY</a:t>
            </a:r>
          </a:p>
          <a:p>
            <a:r>
              <a:rPr lang="en-US" sz="2800" dirty="0"/>
              <a:t>Solid Surface, Rochester, NY </a:t>
            </a:r>
          </a:p>
          <a:p>
            <a:r>
              <a:rPr lang="en-US" sz="2800" dirty="0" smtClean="0"/>
              <a:t>Advance </a:t>
            </a:r>
            <a:r>
              <a:rPr lang="en-US" sz="2800" dirty="0"/>
              <a:t>Glass, Buffalo, NY</a:t>
            </a:r>
          </a:p>
          <a:p>
            <a:r>
              <a:rPr lang="en-US" sz="2800" dirty="0"/>
              <a:t>Garrett Leather, Buffalo, </a:t>
            </a:r>
            <a:r>
              <a:rPr lang="en-US" sz="2800" dirty="0" smtClean="0"/>
              <a:t>NY</a:t>
            </a:r>
          </a:p>
          <a:p>
            <a:r>
              <a:rPr lang="en-US" sz="2800" dirty="0" smtClean="0"/>
              <a:t>Certainly Wood, East Aurora, NY</a:t>
            </a:r>
          </a:p>
          <a:p>
            <a:r>
              <a:rPr lang="en-US" sz="2800" dirty="0" smtClean="0"/>
              <a:t>Amana Tool, Farmingdale, NY</a:t>
            </a:r>
          </a:p>
          <a:p>
            <a:r>
              <a:rPr lang="en-US" sz="2800" dirty="0" smtClean="0"/>
              <a:t>James </a:t>
            </a:r>
            <a:r>
              <a:rPr lang="en-US" sz="2800" dirty="0"/>
              <a:t>L Taylor Mfg</a:t>
            </a:r>
            <a:r>
              <a:rPr lang="en-US" sz="2800" dirty="0" smtClean="0"/>
              <a:t>., Poughkeepsie, NY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NY Manufacturing Companies: Vendors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6152844"/>
            <a:ext cx="2354144" cy="42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9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609600" y="1627631"/>
            <a:ext cx="7377953" cy="4946905"/>
          </a:xfrm>
        </p:spPr>
        <p:txBody>
          <a:bodyPr>
            <a:normAutofit fontScale="92500" lnSpcReduction="10000"/>
          </a:bodyPr>
          <a:lstStyle/>
          <a:p>
            <a:pPr marL="566928" indent="-457200">
              <a:buFont typeface="+mj-lt"/>
              <a:buAutoNum type="arabicPeriod"/>
            </a:pPr>
            <a:r>
              <a:rPr lang="en-US" sz="2400" dirty="0" smtClean="0"/>
              <a:t>Resources for counselors, the classroom and students </a:t>
            </a:r>
          </a:p>
          <a:p>
            <a:pPr marL="667512" lvl="2" indent="0">
              <a:buNone/>
            </a:pPr>
            <a:r>
              <a:rPr lang="en-US" sz="2200" dirty="0"/>
              <a:t>	</a:t>
            </a:r>
            <a:r>
              <a:rPr lang="en-US" sz="2200" dirty="0" smtClean="0">
                <a:hlinkClick r:id="rId3"/>
              </a:rPr>
              <a:t>www.AWFS.org/education</a:t>
            </a:r>
            <a:r>
              <a:rPr lang="en-US" sz="2200" dirty="0" smtClean="0"/>
              <a:t> </a:t>
            </a:r>
            <a:endParaRPr lang="en-US" sz="2400" dirty="0"/>
          </a:p>
          <a:p>
            <a:pPr marL="566928" lvl="0" indent="-457200">
              <a:buFont typeface="+mj-lt"/>
              <a:buAutoNum type="arabicPeriod"/>
            </a:pPr>
            <a:r>
              <a:rPr lang="en-US" sz="2400" dirty="0" smtClean="0"/>
              <a:t>Information on Wood Manufacturing Skill Standards</a:t>
            </a:r>
            <a:endParaRPr lang="en-US" sz="2400" dirty="0" smtClean="0">
              <a:hlinkClick r:id="rId4"/>
            </a:endParaRPr>
          </a:p>
          <a:p>
            <a:pPr marL="923544" lvl="3" indent="0">
              <a:buNone/>
            </a:pPr>
            <a:r>
              <a:rPr lang="en-US" sz="2200" dirty="0" smtClean="0">
                <a:hlinkClick r:id="rId4"/>
              </a:rPr>
              <a:t>www.woodworkcareer.org</a:t>
            </a:r>
            <a:endParaRPr lang="en-US" sz="2400" b="1" i="1" dirty="0" smtClean="0"/>
          </a:p>
          <a:p>
            <a:pPr marL="566928" indent="-457200">
              <a:buFont typeface="+mj-lt"/>
              <a:buAutoNum type="arabicPeriod"/>
            </a:pPr>
            <a:r>
              <a:rPr lang="en-US" sz="2400" b="1" i="1" dirty="0" smtClean="0"/>
              <a:t>Modern Cabinetmaking </a:t>
            </a:r>
            <a:r>
              <a:rPr lang="en-US" sz="2400" dirty="0"/>
              <a:t>textbook </a:t>
            </a:r>
            <a:endParaRPr lang="en-US" sz="2400" dirty="0" smtClean="0"/>
          </a:p>
          <a:p>
            <a:pPr marL="923544" lvl="3" indent="0">
              <a:buNone/>
            </a:pPr>
            <a:r>
              <a:rPr lang="en-US" sz="2200" dirty="0" smtClean="0">
                <a:hlinkClick r:id="rId5"/>
              </a:rPr>
              <a:t>http</a:t>
            </a:r>
            <a:r>
              <a:rPr lang="en-US" sz="2200" dirty="0">
                <a:hlinkClick r:id="rId5"/>
              </a:rPr>
              <a:t>://www.g-w.com</a:t>
            </a:r>
            <a:r>
              <a:rPr lang="en-US" sz="2200" dirty="0" smtClean="0">
                <a:hlinkClick r:id="rId5"/>
              </a:rPr>
              <a:t>/</a:t>
            </a:r>
            <a:r>
              <a:rPr lang="en-US" sz="2200" dirty="0" smtClean="0"/>
              <a:t> </a:t>
            </a:r>
          </a:p>
          <a:p>
            <a:pPr marL="109728" lvl="3" indent="0">
              <a:buClr>
                <a:schemeClr val="accent3"/>
              </a:buClr>
              <a:buNone/>
            </a:pPr>
            <a:r>
              <a:rPr lang="en-US" sz="2400" dirty="0" smtClean="0"/>
              <a:t>4.    MFG </a:t>
            </a:r>
            <a:r>
              <a:rPr lang="en-US" sz="2400" dirty="0"/>
              <a:t>Day and other projects of the National Association </a:t>
            </a:r>
            <a:r>
              <a:rPr lang="en-US" sz="2400" dirty="0" smtClean="0"/>
              <a:t>of</a:t>
            </a:r>
          </a:p>
          <a:p>
            <a:pPr marL="109728" lvl="3" indent="0">
              <a:buClr>
                <a:schemeClr val="accent3"/>
              </a:buCl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Manufacturers </a:t>
            </a:r>
            <a:r>
              <a:rPr lang="en-US" sz="2200" dirty="0" smtClean="0"/>
              <a:t> </a:t>
            </a:r>
            <a:r>
              <a:rPr lang="en-US" sz="2200" dirty="0">
                <a:hlinkClick r:id="rId6"/>
              </a:rPr>
              <a:t>www.themanufacturinginstitute.org</a:t>
            </a:r>
            <a:r>
              <a:rPr lang="en-US" sz="2200" dirty="0"/>
              <a:t> </a:t>
            </a:r>
            <a:endParaRPr lang="en-US" sz="2200" dirty="0" smtClean="0"/>
          </a:p>
          <a:p>
            <a:pPr marL="109728" indent="0">
              <a:buNone/>
            </a:pPr>
            <a:r>
              <a:rPr lang="en-US" sz="2400" dirty="0" smtClean="0"/>
              <a:t>5.    NYC High School Partnership with National Park Service </a:t>
            </a:r>
          </a:p>
          <a:p>
            <a:pPr marL="109728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(bldg. trades and historic  preservation) </a:t>
            </a:r>
          </a:p>
          <a:p>
            <a:pPr marL="923544" lvl="3" indent="0">
              <a:buNone/>
            </a:pPr>
            <a:r>
              <a:rPr lang="en-US" sz="2200" dirty="0" smtClean="0">
                <a:hlinkClick r:id="rId7"/>
              </a:rPr>
              <a:t>www.matherhsnyc.org</a:t>
            </a:r>
            <a:r>
              <a:rPr lang="en-US" sz="2200" dirty="0" smtClean="0"/>
              <a:t> </a:t>
            </a:r>
          </a:p>
          <a:p>
            <a:pPr marL="109728" indent="0">
              <a:buNone/>
            </a:pPr>
            <a:r>
              <a:rPr lang="en-US" sz="2400" dirty="0" smtClean="0"/>
              <a:t>6.    Brooklyn Woods </a:t>
            </a:r>
            <a:r>
              <a:rPr lang="en-US" sz="2400" dirty="0"/>
              <a:t>training program  </a:t>
            </a:r>
            <a:r>
              <a:rPr lang="en-US" sz="2200" dirty="0" smtClean="0">
                <a:hlinkClick r:id="rId8"/>
              </a:rPr>
              <a:t>http</a:t>
            </a:r>
            <a:r>
              <a:rPr lang="en-US" sz="2200" dirty="0">
                <a:hlinkClick r:id="rId8"/>
              </a:rPr>
              <a:t>://bwiny.org</a:t>
            </a:r>
            <a:r>
              <a:rPr lang="en-US" sz="2200" dirty="0" smtClean="0">
                <a:hlinkClick r:id="rId8"/>
              </a:rPr>
              <a:t>/</a:t>
            </a:r>
            <a:endParaRPr lang="en-US" sz="2200" dirty="0" smtClean="0"/>
          </a:p>
          <a:p>
            <a:pPr marL="566928" indent="-457200">
              <a:buFont typeface="+mj-lt"/>
              <a:buAutoNum type="arabicPeriod" startAt="7"/>
            </a:pPr>
            <a:r>
              <a:rPr lang="en-US" sz="2400" dirty="0" smtClean="0">
                <a:solidFill>
                  <a:schemeClr val="tx1"/>
                </a:solidFill>
              </a:rPr>
              <a:t>Implementation of WCA skill standards in NY: Northern Forest Center, Dave Redmond, 802-748-0101</a:t>
            </a:r>
          </a:p>
          <a:p>
            <a:pPr marL="667512" lvl="2" indent="0"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73100"/>
            <a:ext cx="10972800" cy="808229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              Resources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6152844"/>
            <a:ext cx="2354144" cy="4216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385" y="1871817"/>
            <a:ext cx="2532767" cy="327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3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2249425"/>
            <a:ext cx="8642630" cy="4341875"/>
          </a:xfrm>
        </p:spPr>
        <p:txBody>
          <a:bodyPr/>
          <a:lstStyle/>
          <a:p>
            <a:pPr marL="109728" indent="0">
              <a:lnSpc>
                <a:spcPct val="150000"/>
              </a:lnSpc>
              <a:buNone/>
            </a:pPr>
            <a:r>
              <a:rPr lang="en-US" dirty="0"/>
              <a:t>Nancy Fister, AWFS, </a:t>
            </a:r>
            <a:r>
              <a:rPr lang="en-US" u="sng" dirty="0">
                <a:hlinkClick r:id="rId2"/>
              </a:rPr>
              <a:t>nancy@awfs.org</a:t>
            </a:r>
            <a:r>
              <a:rPr lang="en-US" dirty="0"/>
              <a:t>, 323.215.0303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/>
              <a:t>Patrick Molzahn, MATC, </a:t>
            </a:r>
            <a:r>
              <a:rPr lang="en-US" u="sng" dirty="0">
                <a:hlinkClick r:id="rId3"/>
              </a:rPr>
              <a:t>pmolzahn@madisoncollege.edu</a:t>
            </a:r>
            <a:r>
              <a:rPr lang="en-US" dirty="0"/>
              <a:t>, 608.246.6842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/>
              <a:t>Adam Kessler, </a:t>
            </a:r>
            <a:r>
              <a:rPr lang="en-US" dirty="0" err="1"/>
              <a:t>Datesweiser</a:t>
            </a:r>
            <a:r>
              <a:rPr lang="en-US" dirty="0"/>
              <a:t>, </a:t>
            </a:r>
            <a:r>
              <a:rPr lang="en-US" u="sng" dirty="0" smtClean="0">
                <a:hlinkClick r:id="rId4"/>
              </a:rPr>
              <a:t>akessler@datesweiser.com</a:t>
            </a:r>
            <a:r>
              <a:rPr lang="en-US" dirty="0" smtClean="0"/>
              <a:t> 585.465.9613</a:t>
            </a:r>
            <a:endParaRPr lang="en-US" dirty="0"/>
          </a:p>
          <a:p>
            <a:pPr marL="109728" indent="0">
              <a:buNone/>
            </a:pPr>
            <a:r>
              <a:rPr lang="en-US" dirty="0"/>
              <a:t> </a:t>
            </a:r>
          </a:p>
          <a:p>
            <a:pPr marL="109728" indent="0">
              <a:buNone/>
            </a:pPr>
            <a:r>
              <a:rPr lang="en-US" b="1" i="1" dirty="0" smtClean="0">
                <a:solidFill>
                  <a:schemeClr val="tx1"/>
                </a:solidFill>
              </a:rPr>
              <a:t>    </a:t>
            </a:r>
            <a:r>
              <a:rPr lang="en-US" sz="2400" b="1" i="1" dirty="0" smtClean="0">
                <a:solidFill>
                  <a:schemeClr val="tx1"/>
                </a:solidFill>
              </a:rPr>
              <a:t>Please </a:t>
            </a:r>
            <a:r>
              <a:rPr lang="en-US" sz="2400" b="1" i="1" dirty="0">
                <a:solidFill>
                  <a:schemeClr val="tx1"/>
                </a:solidFill>
              </a:rPr>
              <a:t>consider opening the eyes of students to the open </a:t>
            </a:r>
            <a:endParaRPr lang="en-US" sz="2400" b="1" i="1" dirty="0" smtClean="0">
              <a:solidFill>
                <a:schemeClr val="tx1"/>
              </a:solidFill>
            </a:endParaRPr>
          </a:p>
          <a:p>
            <a:pPr marL="109728" indent="0">
              <a:buNone/>
            </a:pPr>
            <a:r>
              <a:rPr lang="en-US" sz="2400" b="1" i="1" dirty="0" smtClean="0">
                <a:solidFill>
                  <a:schemeClr val="tx1"/>
                </a:solidFill>
              </a:rPr>
              <a:t>   doors of manufacturing!</a:t>
            </a:r>
            <a:r>
              <a:rPr lang="en-US" sz="2400" b="1" i="1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182625"/>
            <a:ext cx="10972800" cy="1066800"/>
          </a:xfrm>
        </p:spPr>
        <p:txBody>
          <a:bodyPr/>
          <a:lstStyle/>
          <a:p>
            <a:r>
              <a:rPr lang="en-US" dirty="0" smtClean="0"/>
              <a:t>Contact: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30" y="6106458"/>
            <a:ext cx="2706687" cy="4848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74" y="5324257"/>
            <a:ext cx="1139241" cy="78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8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069" y="1861316"/>
            <a:ext cx="3906467" cy="1436914"/>
          </a:xfrm>
        </p:spPr>
      </p:pic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>
          <a:xfrm>
            <a:off x="609600" y="2076925"/>
            <a:ext cx="6197600" cy="4514373"/>
          </a:xfrm>
        </p:spPr>
        <p:txBody>
          <a:bodyPr/>
          <a:lstStyle/>
          <a:p>
            <a:r>
              <a:rPr lang="en-US" sz="2600" dirty="0"/>
              <a:t>Manufacturing </a:t>
            </a:r>
            <a:r>
              <a:rPr lang="en-US" sz="2600" dirty="0" smtClean="0"/>
              <a:t>offers jobs at every skill and education level</a:t>
            </a:r>
          </a:p>
          <a:p>
            <a:r>
              <a:rPr lang="en-US" sz="2600" dirty="0" smtClean="0"/>
              <a:t>It </a:t>
            </a:r>
            <a:r>
              <a:rPr lang="en-US" sz="2600" dirty="0"/>
              <a:t>is </a:t>
            </a:r>
            <a:r>
              <a:rPr lang="en-US" sz="2600" dirty="0" smtClean="0"/>
              <a:t>totally modernized and high-tech</a:t>
            </a:r>
          </a:p>
          <a:p>
            <a:r>
              <a:rPr lang="en-US" sz="2600" dirty="0" smtClean="0"/>
              <a:t>Skills </a:t>
            </a:r>
            <a:r>
              <a:rPr lang="en-US" sz="2600" dirty="0"/>
              <a:t>are transferable to other </a:t>
            </a:r>
            <a:r>
              <a:rPr lang="en-US" sz="2600" dirty="0" smtClean="0"/>
              <a:t>industries</a:t>
            </a:r>
          </a:p>
          <a:p>
            <a:r>
              <a:rPr lang="en-US" sz="2600" dirty="0" smtClean="0"/>
              <a:t>Plants </a:t>
            </a:r>
            <a:r>
              <a:rPr lang="en-US" sz="2600" dirty="0"/>
              <a:t>light, bright, ergonomic </a:t>
            </a:r>
          </a:p>
          <a:p>
            <a:r>
              <a:rPr lang="en-US" sz="2600" dirty="0" smtClean="0"/>
              <a:t>Salaries are competitive</a:t>
            </a:r>
            <a:endParaRPr lang="en-US" sz="2600" dirty="0"/>
          </a:p>
          <a:p>
            <a:r>
              <a:rPr lang="en-US" sz="2600" dirty="0"/>
              <a:t>Advancement is wide open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852056"/>
            <a:ext cx="10972800" cy="1142740"/>
          </a:xfrm>
        </p:spPr>
        <p:txBody>
          <a:bodyPr>
            <a:normAutofit/>
          </a:bodyPr>
          <a:lstStyle/>
          <a:p>
            <a:r>
              <a:rPr lang="en-US" sz="4800" b="1" dirty="0"/>
              <a:t>The Realities of Manufacturing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6152844"/>
            <a:ext cx="2354144" cy="4216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4420362"/>
            <a:ext cx="2217336" cy="1477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76" y="3253046"/>
            <a:ext cx="3298294" cy="208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4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>
          <a:xfrm>
            <a:off x="609599" y="2209800"/>
            <a:ext cx="7270377" cy="4381500"/>
          </a:xfrm>
        </p:spPr>
        <p:txBody>
          <a:bodyPr>
            <a:normAutofit/>
          </a:bodyPr>
          <a:lstStyle/>
          <a:p>
            <a:r>
              <a:rPr lang="en-US" dirty="0" smtClean="0"/>
              <a:t>Computer </a:t>
            </a:r>
            <a:r>
              <a:rPr lang="en-US" dirty="0"/>
              <a:t>Numerical Controlled (CNC) operators --Estimated 100,000 unfilled CNC jobs for mfg. in general; in 10 years, it will be </a:t>
            </a:r>
            <a:r>
              <a:rPr lang="en-US" dirty="0" smtClean="0"/>
              <a:t>600,000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Sampling of job titles: Product designer -- Software engineer -- Mechanical operator – Technician -- Plant manager -- Finisher  Quality manager -- Shipping/handling coordinator</a:t>
            </a:r>
            <a:endParaRPr lang="en-US" dirty="0"/>
          </a:p>
          <a:p>
            <a:pPr marL="109728" indent="0">
              <a:buNone/>
            </a:pPr>
            <a:r>
              <a:rPr lang="en-US" sz="1800" i="1" dirty="0" smtClean="0"/>
              <a:t>     (</a:t>
            </a:r>
            <a:r>
              <a:rPr lang="en-US" sz="1800" i="1" dirty="0"/>
              <a:t>See resources for more titles</a:t>
            </a:r>
            <a:r>
              <a:rPr lang="en-US" sz="1800" i="1" dirty="0" smtClean="0"/>
              <a:t>)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In 1960, </a:t>
            </a:r>
            <a:r>
              <a:rPr lang="en-US" dirty="0" smtClean="0"/>
              <a:t>only 20</a:t>
            </a:r>
            <a:r>
              <a:rPr lang="en-US" dirty="0"/>
              <a:t>% of </a:t>
            </a:r>
            <a:r>
              <a:rPr lang="en-US" dirty="0" smtClean="0"/>
              <a:t>the workforce was classified as “skilled trades.” </a:t>
            </a:r>
            <a:r>
              <a:rPr lang="en-US" dirty="0"/>
              <a:t>In 2018, that </a:t>
            </a:r>
            <a:r>
              <a:rPr lang="en-US" dirty="0" smtClean="0"/>
              <a:t>number is </a:t>
            </a:r>
            <a:r>
              <a:rPr lang="en-US" dirty="0"/>
              <a:t>estimated </a:t>
            </a:r>
            <a:r>
              <a:rPr lang="en-US" dirty="0" smtClean="0"/>
              <a:t>to be </a:t>
            </a:r>
            <a:r>
              <a:rPr lang="en-US" dirty="0"/>
              <a:t>57% </a:t>
            </a:r>
            <a:r>
              <a:rPr lang="en-US" sz="1600" i="1" dirty="0"/>
              <a:t>(Harvard study)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753035"/>
            <a:ext cx="10972800" cy="1628521"/>
          </a:xfrm>
        </p:spPr>
        <p:txBody>
          <a:bodyPr>
            <a:normAutofit fontScale="90000"/>
          </a:bodyPr>
          <a:lstStyle/>
          <a:p>
            <a:pPr lvl="0"/>
            <a:r>
              <a:rPr lang="en-US" i="1" dirty="0"/>
              <a:t>“It’s not a matter of IF I will hire them but </a:t>
            </a:r>
            <a:r>
              <a:rPr lang="en-US" b="1" i="1" dirty="0"/>
              <a:t>how soon </a:t>
            </a:r>
            <a:r>
              <a:rPr lang="en-US" i="1" dirty="0"/>
              <a:t>can I get them?” </a:t>
            </a:r>
            <a:r>
              <a:rPr lang="en-US" sz="2700" dirty="0" smtClean="0"/>
              <a:t>(quote from a manufacturer)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6152844"/>
            <a:ext cx="2354144" cy="42169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209" y="2104620"/>
            <a:ext cx="2187191" cy="14591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483" y="3563742"/>
            <a:ext cx="2999433" cy="199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1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>
          <a:xfrm>
            <a:off x="609600" y="1489587"/>
            <a:ext cx="7221794" cy="4777412"/>
          </a:xfrm>
        </p:spPr>
        <p:txBody>
          <a:bodyPr>
            <a:normAutofit fontScale="92500" lnSpcReduction="10000"/>
          </a:bodyPr>
          <a:lstStyle/>
          <a:p>
            <a:pPr marL="109728" lvl="0" indent="0">
              <a:buNone/>
            </a:pPr>
            <a:endParaRPr lang="en-US" dirty="0"/>
          </a:p>
          <a:p>
            <a:r>
              <a:rPr lang="en-US" sz="2800" dirty="0"/>
              <a:t>Develop an awareness of </a:t>
            </a:r>
            <a:r>
              <a:rPr lang="en-US" sz="2800" dirty="0" smtClean="0"/>
              <a:t>modern manufacturing and its opportunities –help dispel the myths</a:t>
            </a:r>
          </a:p>
          <a:p>
            <a:pPr marL="109728" indent="0">
              <a:buNone/>
            </a:pPr>
            <a:endParaRPr lang="en-US" sz="2800" dirty="0" smtClean="0"/>
          </a:p>
          <a:p>
            <a:r>
              <a:rPr lang="en-US" sz="2800" dirty="0" smtClean="0"/>
              <a:t>Reach </a:t>
            </a:r>
            <a:r>
              <a:rPr lang="en-US" sz="2800" dirty="0"/>
              <a:t>out </a:t>
            </a:r>
            <a:r>
              <a:rPr lang="en-US" sz="2800" dirty="0" smtClean="0"/>
              <a:t>to your local instructors </a:t>
            </a:r>
            <a:r>
              <a:rPr lang="en-US" sz="2800" dirty="0"/>
              <a:t>of applied technology courses </a:t>
            </a:r>
            <a:endParaRPr lang="en-US" sz="2800" dirty="0" smtClean="0"/>
          </a:p>
          <a:p>
            <a:pPr marL="109728" indent="0">
              <a:buNone/>
            </a:pPr>
            <a:endParaRPr lang="en-US" sz="2800" dirty="0"/>
          </a:p>
          <a:p>
            <a:r>
              <a:rPr lang="en-US" sz="2800" dirty="0"/>
              <a:t>Show enthusiasm about the idea of a </a:t>
            </a:r>
            <a:r>
              <a:rPr lang="en-US" sz="2800" dirty="0" smtClean="0"/>
              <a:t>manufacturing </a:t>
            </a:r>
            <a:r>
              <a:rPr lang="en-US" sz="2800" dirty="0"/>
              <a:t>career to students and </a:t>
            </a:r>
            <a:r>
              <a:rPr lang="en-US" sz="2800" dirty="0" smtClean="0"/>
              <a:t>parents; encourage them to explore. </a:t>
            </a:r>
          </a:p>
          <a:p>
            <a:pPr marL="109728" indent="0">
              <a:buNone/>
            </a:pPr>
            <a:endParaRPr lang="en-US" sz="2800" dirty="0"/>
          </a:p>
          <a:p>
            <a:r>
              <a:rPr lang="en-US" sz="2800" dirty="0" smtClean="0"/>
              <a:t>Serve </a:t>
            </a:r>
            <a:r>
              <a:rPr lang="en-US" sz="2800" dirty="0"/>
              <a:t>on AWFS Education </a:t>
            </a:r>
            <a:r>
              <a:rPr lang="en-US" sz="2800" dirty="0" smtClean="0"/>
              <a:t>Committee</a:t>
            </a:r>
            <a:endParaRPr lang="en-US" sz="28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752168"/>
            <a:ext cx="10972800" cy="1012307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What Can Counselors Do?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6152844"/>
            <a:ext cx="2354144" cy="42169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975" y="1489587"/>
            <a:ext cx="3146425" cy="3561753"/>
          </a:xfrm>
        </p:spPr>
      </p:pic>
    </p:spTree>
    <p:extLst>
      <p:ext uri="{BB962C8B-B14F-4D97-AF65-F5344CB8AC3E}">
        <p14:creationId xmlns:p14="http://schemas.microsoft.com/office/powerpoint/2010/main" val="93281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>
          <a:xfrm>
            <a:off x="609599" y="2100105"/>
            <a:ext cx="6969071" cy="449119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Encourage </a:t>
            </a:r>
            <a:r>
              <a:rPr lang="en-US" sz="2400" dirty="0"/>
              <a:t>students to explore hands-on classes, </a:t>
            </a:r>
            <a:r>
              <a:rPr lang="en-US" sz="2400" dirty="0" smtClean="0"/>
              <a:t>connect with a </a:t>
            </a:r>
            <a:r>
              <a:rPr lang="en-US" sz="2400" dirty="0" err="1" smtClean="0"/>
              <a:t>SkillsUSA</a:t>
            </a:r>
            <a:r>
              <a:rPr lang="en-US" sz="2400" dirty="0" smtClean="0"/>
              <a:t> chapter or </a:t>
            </a:r>
            <a:r>
              <a:rPr lang="en-US" sz="2400" dirty="0"/>
              <a:t>other </a:t>
            </a:r>
            <a:r>
              <a:rPr lang="en-US" sz="2400" dirty="0" smtClean="0"/>
              <a:t>student organization</a:t>
            </a:r>
            <a:endParaRPr lang="en-US" sz="2400" dirty="0"/>
          </a:p>
          <a:p>
            <a:r>
              <a:rPr lang="en-US" sz="2400" dirty="0" smtClean="0"/>
              <a:t>Direct </a:t>
            </a:r>
            <a:r>
              <a:rPr lang="en-US" sz="2400" dirty="0"/>
              <a:t>them </a:t>
            </a:r>
            <a:r>
              <a:rPr lang="en-US" sz="2400" dirty="0" smtClean="0"/>
              <a:t>to resources such as trade association web sites, trade shows, companies with training programs</a:t>
            </a:r>
            <a:endParaRPr lang="en-US" sz="2400" dirty="0"/>
          </a:p>
          <a:p>
            <a:r>
              <a:rPr lang="en-US" sz="2400" dirty="0"/>
              <a:t>Inspire them to take </a:t>
            </a:r>
            <a:r>
              <a:rPr lang="en-US" sz="2400" dirty="0" smtClean="0"/>
              <a:t>initiative on their own, such as seeking </a:t>
            </a:r>
            <a:r>
              <a:rPr lang="en-US" sz="2400" dirty="0"/>
              <a:t>out information </a:t>
            </a:r>
            <a:r>
              <a:rPr lang="en-US" sz="2400" dirty="0" smtClean="0"/>
              <a:t>with community companies</a:t>
            </a:r>
            <a:endParaRPr lang="en-US" sz="2400" dirty="0"/>
          </a:p>
          <a:p>
            <a:r>
              <a:rPr lang="en-US" sz="2400" dirty="0"/>
              <a:t>Stress importance of soft skills to </a:t>
            </a:r>
            <a:r>
              <a:rPr lang="en-US" sz="2400" dirty="0" smtClean="0"/>
              <a:t>the business community</a:t>
            </a:r>
            <a:endParaRPr lang="en-US" sz="24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878456"/>
            <a:ext cx="10972800" cy="1057498"/>
          </a:xfrm>
        </p:spPr>
        <p:txBody>
          <a:bodyPr/>
          <a:lstStyle/>
          <a:p>
            <a:r>
              <a:rPr lang="en-US" dirty="0"/>
              <a:t>Guiding Students Who May be Interested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6152844"/>
            <a:ext cx="2354144" cy="4216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699" y="2100105"/>
            <a:ext cx="1594362" cy="1070248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23" y="3567090"/>
            <a:ext cx="1305915" cy="195861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654" y="2608816"/>
            <a:ext cx="2288834" cy="305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9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052" y="2590800"/>
            <a:ext cx="3861780" cy="2574520"/>
          </a:xfrm>
        </p:spPr>
      </p:pic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>
          <a:xfrm>
            <a:off x="609601" y="2021815"/>
            <a:ext cx="7097486" cy="4341875"/>
          </a:xfrm>
        </p:spPr>
        <p:txBody>
          <a:bodyPr>
            <a:normAutofit/>
          </a:bodyPr>
          <a:lstStyle/>
          <a:p>
            <a:pPr lvl="0"/>
            <a:r>
              <a:rPr lang="en-US" sz="2200" dirty="0" smtClean="0"/>
              <a:t>Hands-on </a:t>
            </a:r>
            <a:r>
              <a:rPr lang="en-US" sz="2200" dirty="0"/>
              <a:t>classes support STEM</a:t>
            </a:r>
          </a:p>
          <a:p>
            <a:r>
              <a:rPr lang="en-US" sz="2200" dirty="0"/>
              <a:t>Reshoring </a:t>
            </a:r>
            <a:r>
              <a:rPr lang="en-US" sz="2200" dirty="0" smtClean="0"/>
              <a:t>not off-shoring </a:t>
            </a:r>
            <a:endParaRPr lang="en-US" sz="2200" dirty="0"/>
          </a:p>
          <a:p>
            <a:r>
              <a:rPr lang="en-US" sz="2200" dirty="0"/>
              <a:t>Made in America revitalization—be part of growing the U.S. </a:t>
            </a:r>
            <a:r>
              <a:rPr lang="en-US" sz="2200" dirty="0" smtClean="0"/>
              <a:t> </a:t>
            </a:r>
            <a:r>
              <a:rPr lang="en-US" sz="2200" dirty="0" err="1" smtClean="0"/>
              <a:t>role</a:t>
            </a:r>
            <a:r>
              <a:rPr lang="en-US" sz="2200" dirty="0" smtClean="0"/>
              <a:t> as </a:t>
            </a:r>
            <a:r>
              <a:rPr lang="en-US" sz="2200" dirty="0"/>
              <a:t>a global innovator</a:t>
            </a:r>
          </a:p>
          <a:p>
            <a:r>
              <a:rPr lang="en-US" sz="2200" dirty="0"/>
              <a:t>Chance for rapid advancement due to retiring personnel</a:t>
            </a:r>
          </a:p>
          <a:p>
            <a:r>
              <a:rPr lang="en-US" sz="2200" dirty="0"/>
              <a:t>Visit a company related to the student’s potential </a:t>
            </a:r>
            <a:r>
              <a:rPr lang="en-US" sz="2200" dirty="0" smtClean="0"/>
              <a:t>interests</a:t>
            </a:r>
            <a:endParaRPr lang="en-US" sz="2200" dirty="0"/>
          </a:p>
          <a:p>
            <a:r>
              <a:rPr lang="en-US" sz="2200" dirty="0"/>
              <a:t>Help child tap into “what do you like to do?” and “how </a:t>
            </a:r>
            <a:r>
              <a:rPr lang="en-US" sz="2200" dirty="0" smtClean="0"/>
              <a:t>to</a:t>
            </a:r>
          </a:p>
          <a:p>
            <a:pPr marL="109728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apply those </a:t>
            </a:r>
            <a:r>
              <a:rPr lang="en-US" sz="2200" dirty="0"/>
              <a:t>skills to be happy in a </a:t>
            </a:r>
            <a:r>
              <a:rPr lang="en-US" sz="2200" dirty="0" smtClean="0"/>
              <a:t>career?” </a:t>
            </a:r>
            <a:endParaRPr lang="en-US" sz="2200" dirty="0"/>
          </a:p>
          <a:p>
            <a:r>
              <a:rPr lang="en-US" sz="2200" dirty="0"/>
              <a:t>Bust the myth: It’s not menial and manual, it’s modern and mechanized</a:t>
            </a:r>
            <a:r>
              <a:rPr lang="en-US" sz="2200" dirty="0" smtClean="0"/>
              <a:t>!</a:t>
            </a:r>
            <a:endParaRPr lang="en-US" sz="22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1173145"/>
            <a:ext cx="10972800" cy="1066800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b="1" dirty="0"/>
              <a:t>What to Tell Parents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6152844"/>
            <a:ext cx="2354144" cy="42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7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363" y="2249425"/>
            <a:ext cx="2205037" cy="1653777"/>
          </a:xfrm>
        </p:spPr>
      </p:pic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>
          <a:xfrm>
            <a:off x="513929" y="2209800"/>
            <a:ext cx="7112770" cy="46482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STEM –Applied courses directly support </a:t>
            </a:r>
            <a:r>
              <a:rPr lang="en-US" sz="2400" dirty="0"/>
              <a:t>technology and </a:t>
            </a:r>
            <a:r>
              <a:rPr lang="en-US" sz="2400" dirty="0" smtClean="0"/>
              <a:t>engineering. Augment </a:t>
            </a:r>
            <a:r>
              <a:rPr lang="en-US" sz="2400" dirty="0"/>
              <a:t>science and math </a:t>
            </a:r>
            <a:r>
              <a:rPr lang="en-US" sz="2400" dirty="0" smtClean="0"/>
              <a:t>and </a:t>
            </a:r>
            <a:r>
              <a:rPr lang="en-US" sz="2400" dirty="0"/>
              <a:t>the A [Art] in STEAM] </a:t>
            </a:r>
          </a:p>
          <a:p>
            <a:r>
              <a:rPr lang="en-US" sz="2400" dirty="0"/>
              <a:t>CAD/CAM, </a:t>
            </a:r>
            <a:r>
              <a:rPr lang="en-US" sz="2400" dirty="0" smtClean="0"/>
              <a:t>the basis of adv. </a:t>
            </a:r>
            <a:r>
              <a:rPr lang="en-US" sz="2400" dirty="0" err="1" smtClean="0"/>
              <a:t>Mfg</a:t>
            </a:r>
            <a:r>
              <a:rPr lang="en-US" sz="2400" dirty="0" smtClean="0"/>
              <a:t>, is compatible with </a:t>
            </a:r>
            <a:r>
              <a:rPr lang="en-US" sz="2400" dirty="0"/>
              <a:t>other skill-training areas such as computer programming, industrial design, graphic </a:t>
            </a:r>
            <a:r>
              <a:rPr lang="en-US" sz="2400" dirty="0" smtClean="0"/>
              <a:t>design</a:t>
            </a:r>
          </a:p>
          <a:p>
            <a:r>
              <a:rPr lang="en-US" sz="2400" smtClean="0"/>
              <a:t>Manufacturing’s </a:t>
            </a:r>
            <a:r>
              <a:rPr lang="en-US" sz="2400" dirty="0" smtClean="0"/>
              <a:t>cutting </a:t>
            </a:r>
            <a:r>
              <a:rPr lang="en-US" sz="2400" dirty="0"/>
              <a:t>edge </a:t>
            </a:r>
            <a:r>
              <a:rPr lang="en-US" sz="2400" dirty="0" smtClean="0"/>
              <a:t>technology is applicable not only in wood, metals</a:t>
            </a:r>
            <a:r>
              <a:rPr lang="en-US" sz="2400" dirty="0"/>
              <a:t>, </a:t>
            </a:r>
            <a:r>
              <a:rPr lang="en-US" sz="2400" dirty="0" smtClean="0"/>
              <a:t>automotive and electronics, but also architecture, </a:t>
            </a:r>
            <a:r>
              <a:rPr lang="en-US" sz="2400" dirty="0"/>
              <a:t>fine arts, geology, math, </a:t>
            </a:r>
            <a:r>
              <a:rPr lang="en-US" sz="2400" dirty="0" smtClean="0"/>
              <a:t>music</a:t>
            </a:r>
            <a:endParaRPr lang="en-US" sz="24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1135464"/>
            <a:ext cx="10972800" cy="1074336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Relationship </a:t>
            </a:r>
            <a:r>
              <a:rPr lang="en-US" b="1" dirty="0"/>
              <a:t>to </a:t>
            </a:r>
            <a:r>
              <a:rPr lang="en-US" b="1" dirty="0" smtClean="0"/>
              <a:t>Other classes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6152844"/>
            <a:ext cx="2354144" cy="4216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281" y="3903202"/>
            <a:ext cx="2666163" cy="199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3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ining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ining presentation" id="{9308F140-5CDC-477D-BC4D-9C1906451284}" vid="{11C5112C-663B-4E6D-9D3D-2361F8FA32D6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D44557-C150-4AA7-97B1-62E8021520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Training presentation</Template>
  <TotalTime>0</TotalTime>
  <Words>1154</Words>
  <Application>Microsoft Office PowerPoint</Application>
  <PresentationFormat>Widescreen</PresentationFormat>
  <Paragraphs>246</Paragraphs>
  <Slides>32</Slides>
  <Notes>31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Calibri</vt:lpstr>
      <vt:lpstr>Georgia</vt:lpstr>
      <vt:lpstr>Wingdings 2</vt:lpstr>
      <vt:lpstr>Training presentation</vt:lpstr>
      <vt:lpstr>Advanced Manufacturing:  It’s Not Grandpa’s Workshop Anymore!</vt:lpstr>
      <vt:lpstr>The Jobs vs. Workers Paradox </vt:lpstr>
      <vt:lpstr>Outdated Myths about Manufacturing </vt:lpstr>
      <vt:lpstr>The Realities of Manufacturing </vt:lpstr>
      <vt:lpstr>“It’s not a matter of IF I will hire them but how soon can I get them?” (quote from a manufacturer) </vt:lpstr>
      <vt:lpstr>What Can Counselors Do? </vt:lpstr>
      <vt:lpstr>Guiding Students Who May be Interested</vt:lpstr>
      <vt:lpstr>What to Tell Parents  </vt:lpstr>
      <vt:lpstr>Relationship to Other classes</vt:lpstr>
      <vt:lpstr>Modern Wood Manufacturing involves… </vt:lpstr>
      <vt:lpstr>Future Trends</vt:lpstr>
      <vt:lpstr>Skills &amp; Traits Required     (my program outcomes)</vt:lpstr>
      <vt:lpstr>Skills &amp; Traits Required     (my program outcomes, continued)</vt:lpstr>
      <vt:lpstr>How does one become a professional woodworker and what can they earn?</vt:lpstr>
      <vt:lpstr>Learning Styles</vt:lpstr>
      <vt:lpstr>Learning Styles</vt:lpstr>
      <vt:lpstr>Woodwork Career Alliance (WCA)</vt:lpstr>
      <vt:lpstr>WCA EDUcation membership &amp; Sawblade Certificate</vt:lpstr>
      <vt:lpstr>A Success Story </vt:lpstr>
      <vt:lpstr>Adam Kessler: Profile</vt:lpstr>
      <vt:lpstr>Product Development Task: Photo Shoot</vt:lpstr>
      <vt:lpstr>Custom Designed Projects</vt:lpstr>
      <vt:lpstr>Project Management</vt:lpstr>
      <vt:lpstr>Project Management Task: Site Visits</vt:lpstr>
      <vt:lpstr>Skills Used in Project Management</vt:lpstr>
      <vt:lpstr>Other Positions at Datesweiser</vt:lpstr>
      <vt:lpstr>Other Positions: Engineer</vt:lpstr>
      <vt:lpstr>Other Positions at Datesweiser</vt:lpstr>
      <vt:lpstr>Other Types NY Wood Manufacturing-Related Companies</vt:lpstr>
      <vt:lpstr>Other NY Manufacturing Companies: Vendors</vt:lpstr>
      <vt:lpstr>              Resources</vt:lpstr>
      <vt:lpstr>Contact: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2015-10-20T22:16:55Z</dcterms:created>
  <dcterms:modified xsi:type="dcterms:W3CDTF">2015-11-30T21:24:02Z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TC034606049991</vt:lpwstr>
  </property>
</Properties>
</file>