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2"/>
  </p:sldMasterIdLst>
  <p:notesMasterIdLst>
    <p:notesMasterId r:id="rId15"/>
  </p:notesMasterIdLst>
  <p:handoutMasterIdLst>
    <p:handoutMasterId r:id="rId16"/>
  </p:handoutMasterIdLst>
  <p:sldIdLst>
    <p:sldId id="311" r:id="rId3"/>
    <p:sldId id="312" r:id="rId4"/>
    <p:sldId id="313" r:id="rId5"/>
    <p:sldId id="261" r:id="rId6"/>
    <p:sldId id="288" r:id="rId7"/>
    <p:sldId id="294" r:id="rId8"/>
    <p:sldId id="292" r:id="rId9"/>
    <p:sldId id="291" r:id="rId10"/>
    <p:sldId id="314" r:id="rId11"/>
    <p:sldId id="315" r:id="rId12"/>
    <p:sldId id="279" r:id="rId13"/>
    <p:sldId id="29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62524" autoAdjust="0"/>
  </p:normalViewPr>
  <p:slideViewPr>
    <p:cSldViewPr snapToGrid="0">
      <p:cViewPr varScale="1">
        <p:scale>
          <a:sx n="46" d="100"/>
          <a:sy n="46" d="100"/>
        </p:scale>
        <p:origin x="1452" y="48"/>
      </p:cViewPr>
      <p:guideLst>
        <p:guide orient="horz" pos="2160"/>
        <p:guide pos="3840"/>
        <p:guide pos="7296"/>
        <p:guide orient="horz" pos="4128"/>
      </p:guideLst>
    </p:cSldViewPr>
  </p:slideViewPr>
  <p:notesTextViewPr>
    <p:cViewPr>
      <p:scale>
        <a:sx n="3" d="2"/>
        <a:sy n="3" d="2"/>
      </p:scale>
      <p:origin x="0" y="0"/>
    </p:cViewPr>
  </p:notesTextViewPr>
  <p:notesViewPr>
    <p:cSldViewPr snapToGrid="0" showGuides="1">
      <p:cViewPr varScale="1">
        <p:scale>
          <a:sx n="68" d="100"/>
          <a:sy n="68" d="100"/>
        </p:scale>
        <p:origin x="3101"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796EA6-6F25-4F19-87BA-7ADCC16DAEFF}" type="datetimeFigureOut">
              <a:rPr lang="en-US" smtClean="0"/>
              <a:t>3/2/2016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4E50CC-F33A-4EF4-9F12-93EC4A21A0CF}" type="slidenum">
              <a:rPr lang="en-US" smtClean="0"/>
              <a:t>‹#›</a:t>
            </a:fld>
            <a:endParaRPr lang="en-US"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9C172E-A8B5-46F6-B05C-DFA3E2E0F207}" type="datetimeFigureOut">
              <a:rPr lang="en-US" smtClean="0"/>
              <a:t>3/2/2016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674CE4-FBD8-4481-AEFB-CA53E599A745}" type="slidenum">
              <a:rPr lang="en-US" smtClean="0"/>
              <a:t>‹#›</a:t>
            </a:fld>
            <a:endParaRPr lang="en-US"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This is a presentation by the Association of Woodworking &amp; Furnishings Suppliers (AWFS), intended to provide you with information about the wood products manufacturing industry and how you can help guide students to careers in </a:t>
            </a:r>
            <a:r>
              <a:rPr lang="en-US" baseline="0" smtClean="0"/>
              <a:t>this industry.</a:t>
            </a:r>
            <a:endParaRPr lang="en-US" baseline="0" dirty="0" smtClean="0"/>
          </a:p>
        </p:txBody>
      </p:sp>
      <p:sp>
        <p:nvSpPr>
          <p:cNvPr id="4" name="Slide Number Placeholder 3"/>
          <p:cNvSpPr>
            <a:spLocks noGrp="1"/>
          </p:cNvSpPr>
          <p:nvPr>
            <p:ph type="sldNum" sz="quarter" idx="10"/>
          </p:nvPr>
        </p:nvSpPr>
        <p:spPr/>
        <p:txBody>
          <a:bodyPr/>
          <a:lstStyle/>
          <a:p>
            <a:fld id="{32674CE4-FBD8-4481-AEFB-CA53E599A745}" type="slidenum">
              <a:rPr lang="en-US" smtClean="0"/>
              <a:t>1</a:t>
            </a:fld>
            <a:endParaRPr lang="en-US" dirty="0"/>
          </a:p>
        </p:txBody>
      </p:sp>
    </p:spTree>
    <p:extLst>
      <p:ext uri="{BB962C8B-B14F-4D97-AF65-F5344CB8AC3E}">
        <p14:creationId xmlns:p14="http://schemas.microsoft.com/office/powerpoint/2010/main" val="2145179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One woodworking student told us his math classes now made </a:t>
            </a:r>
            <a:r>
              <a:rPr lang="en-US" dirty="0" smtClean="0"/>
              <a:t>sense within the context of CTE.</a:t>
            </a:r>
            <a:endParaRPr lang="en-US" dirty="0" smtClean="0"/>
          </a:p>
          <a:p>
            <a:pPr marL="228600" indent="-228600">
              <a:buAutoNum type="arabicPeriod"/>
            </a:pPr>
            <a:r>
              <a:rPr lang="en-US" dirty="0" smtClean="0"/>
              <a:t>Hi-tech equipment is used for model making in various fields; topographical maps; sculpture, musical instruments (many in our competition). </a:t>
            </a:r>
          </a:p>
          <a:p>
            <a:pPr marL="228600" indent="-228600">
              <a:buAutoNum type="arabicPeriod"/>
            </a:pPr>
            <a:r>
              <a:rPr lang="en-US" dirty="0" smtClean="0"/>
              <a:t>Mfg. has reinvented itself. Students can</a:t>
            </a:r>
            <a:r>
              <a:rPr lang="en-US" baseline="0" dirty="0" smtClean="0"/>
              <a:t> be a part of the exploration and innovation.</a:t>
            </a:r>
            <a:endParaRPr lang="en-US" dirty="0" smtClean="0"/>
          </a:p>
        </p:txBody>
      </p:sp>
      <p:sp>
        <p:nvSpPr>
          <p:cNvPr id="4" name="Slide Number Placeholder 3"/>
          <p:cNvSpPr>
            <a:spLocks noGrp="1"/>
          </p:cNvSpPr>
          <p:nvPr>
            <p:ph type="sldNum" sz="quarter" idx="10"/>
          </p:nvPr>
        </p:nvSpPr>
        <p:spPr/>
        <p:txBody>
          <a:bodyPr/>
          <a:lstStyle/>
          <a:p>
            <a:fld id="{32674CE4-FBD8-4481-AEFB-CA53E599A745}" type="slidenum">
              <a:rPr lang="en-US" smtClean="0"/>
              <a:t>10</a:t>
            </a:fld>
            <a:endParaRPr lang="en-US" dirty="0"/>
          </a:p>
        </p:txBody>
      </p:sp>
    </p:spTree>
    <p:extLst>
      <p:ext uri="{BB962C8B-B14F-4D97-AF65-F5344CB8AC3E}">
        <p14:creationId xmlns:p14="http://schemas.microsoft.com/office/powerpoint/2010/main" val="1354167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On our resource page AWFS.org/education,</a:t>
            </a:r>
            <a:r>
              <a:rPr lang="en-US" baseline="0" dirty="0" smtClean="0"/>
              <a:t> we have a couple PPT presentations, including one </a:t>
            </a:r>
            <a:r>
              <a:rPr lang="en-US" dirty="0" smtClean="0"/>
              <a:t>that</a:t>
            </a:r>
            <a:r>
              <a:rPr lang="en-US" baseline="0" dirty="0" smtClean="0"/>
              <a:t> </a:t>
            </a:r>
            <a:r>
              <a:rPr lang="en-US" baseline="0" dirty="0" smtClean="0"/>
              <a:t>profiles various</a:t>
            </a:r>
            <a:r>
              <a:rPr lang="en-US" dirty="0" smtClean="0"/>
              <a:t> careers; </a:t>
            </a:r>
            <a:r>
              <a:rPr lang="en-US" dirty="0" smtClean="0"/>
              <a:t>documents with lists </a:t>
            </a:r>
            <a:r>
              <a:rPr lang="en-US" dirty="0" smtClean="0"/>
              <a:t>of job </a:t>
            </a:r>
            <a:r>
              <a:rPr lang="en-US" dirty="0" smtClean="0"/>
              <a:t>titles, a glossary of industry terms, and industry events and organizations.</a:t>
            </a:r>
            <a:r>
              <a:rPr lang="en-US" baseline="0" dirty="0" smtClean="0"/>
              <a:t> You can also find info </a:t>
            </a:r>
            <a:r>
              <a:rPr lang="en-US" baseline="0" dirty="0" smtClean="0"/>
              <a:t>on our student </a:t>
            </a:r>
            <a:r>
              <a:rPr lang="en-US" baseline="0" dirty="0" smtClean="0"/>
              <a:t>woodworking competition </a:t>
            </a:r>
            <a:r>
              <a:rPr lang="en-US" baseline="0" dirty="0" smtClean="0"/>
              <a:t>and seminars at </a:t>
            </a:r>
            <a:r>
              <a:rPr lang="en-US" baseline="0" dirty="0" smtClean="0"/>
              <a:t>our trade </a:t>
            </a:r>
            <a:r>
              <a:rPr lang="en-US" baseline="0" dirty="0" smtClean="0"/>
              <a:t>show </a:t>
            </a:r>
            <a:r>
              <a:rPr lang="en-US" baseline="0" dirty="0" smtClean="0"/>
              <a:t>that are appropriate </a:t>
            </a:r>
            <a:r>
              <a:rPr lang="en-US" baseline="0" dirty="0" smtClean="0"/>
              <a:t>for teachers and students;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kern="1200" dirty="0" smtClean="0">
                <a:solidFill>
                  <a:schemeClr val="tx1"/>
                </a:solidFill>
                <a:effectLst/>
                <a:latin typeface="+mn-lt"/>
                <a:ea typeface="+mn-ea"/>
                <a:cs typeface="+mn-cs"/>
              </a:rPr>
              <a:t>The Woodwork Career Alliance is recognized by the CDE as an</a:t>
            </a:r>
            <a:r>
              <a:rPr lang="en-US" sz="1200" b="0" kern="1200" baseline="0" dirty="0" smtClean="0">
                <a:solidFill>
                  <a:schemeClr val="tx1"/>
                </a:solidFill>
                <a:effectLst/>
                <a:latin typeface="+mn-lt"/>
                <a:ea typeface="+mn-ea"/>
                <a:cs typeface="+mn-cs"/>
              </a:rPr>
              <a:t> industry standard. Educators can become passport evaluators and students can earn passport stamps while in high school.</a:t>
            </a:r>
            <a:endParaRPr lang="en-US" sz="1200" b="0" kern="1200" dirty="0" smtClean="0">
              <a:solidFill>
                <a:schemeClr val="tx1"/>
              </a:solidFill>
              <a:effectLst/>
              <a:latin typeface="+mn-lt"/>
              <a:ea typeface="+mn-ea"/>
              <a:cs typeface="+mn-cs"/>
            </a:endParaRPr>
          </a:p>
          <a:p>
            <a:pPr marL="228600" indent="-228600">
              <a:buAutoNum type="arabicPeriod"/>
            </a:pPr>
            <a:r>
              <a:rPr lang="en-US" sz="1200" b="0" kern="1200" dirty="0" smtClean="0">
                <a:solidFill>
                  <a:schemeClr val="tx1"/>
                </a:solidFill>
                <a:effectLst/>
                <a:latin typeface="+mn-lt"/>
                <a:ea typeface="+mn-ea"/>
                <a:cs typeface="+mn-cs"/>
              </a:rPr>
              <a:t>Modern</a:t>
            </a:r>
            <a:r>
              <a:rPr lang="en-US" sz="1200" b="0" kern="1200" baseline="0" dirty="0" smtClean="0">
                <a:solidFill>
                  <a:schemeClr val="tx1"/>
                </a:solidFill>
                <a:effectLst/>
                <a:latin typeface="+mn-lt"/>
                <a:ea typeface="+mn-ea"/>
                <a:cs typeface="+mn-cs"/>
              </a:rPr>
              <a:t> Cabinetmaking is THE textbook for industry/production-focused wood manufacturing programs. It was just updated and incorporates current industry practices and standards.</a:t>
            </a:r>
          </a:p>
          <a:p>
            <a:pPr marL="228600" indent="-228600">
              <a:buAutoNum type="arabicPeriod"/>
            </a:pPr>
            <a:r>
              <a:rPr lang="en-US" sz="1200" b="0" kern="1200" baseline="0" dirty="0" smtClean="0">
                <a:solidFill>
                  <a:schemeClr val="tx1"/>
                </a:solidFill>
                <a:effectLst/>
                <a:latin typeface="+mn-lt"/>
                <a:ea typeface="+mn-ea"/>
                <a:cs typeface="+mn-cs"/>
              </a:rPr>
              <a:t>Participate in Manufacturing day, the first Friday in October – many companies open for tours!</a:t>
            </a:r>
          </a:p>
          <a:p>
            <a:pPr marL="228600" indent="-228600">
              <a:buAutoNum type="arabicPeriod"/>
            </a:pPr>
            <a:r>
              <a:rPr lang="en-US" sz="1200" b="0" kern="1200" baseline="0" dirty="0" smtClean="0">
                <a:solidFill>
                  <a:schemeClr val="tx1"/>
                </a:solidFill>
                <a:effectLst/>
                <a:latin typeface="+mn-lt"/>
                <a:ea typeface="+mn-ea"/>
                <a:cs typeface="+mn-cs"/>
              </a:rPr>
              <a:t>WoodworkingNetwork.com is THE website for industry news and current information.</a:t>
            </a:r>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2674CE4-FBD8-4481-AEFB-CA53E599A745}" type="slidenum">
              <a:rPr lang="en-US" smtClean="0"/>
              <a:t>11</a:t>
            </a:fld>
            <a:endParaRPr lang="en-US" dirty="0"/>
          </a:p>
        </p:txBody>
      </p:sp>
    </p:spTree>
    <p:extLst>
      <p:ext uri="{BB962C8B-B14F-4D97-AF65-F5344CB8AC3E}">
        <p14:creationId xmlns:p14="http://schemas.microsoft.com/office/powerpoint/2010/main" val="3319742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12</a:t>
            </a:fld>
            <a:endParaRPr lang="en-US" dirty="0"/>
          </a:p>
        </p:txBody>
      </p:sp>
    </p:spTree>
    <p:extLst>
      <p:ext uri="{BB962C8B-B14F-4D97-AF65-F5344CB8AC3E}">
        <p14:creationId xmlns:p14="http://schemas.microsoft.com/office/powerpoint/2010/main" val="152405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AWFS represents </a:t>
            </a:r>
            <a:r>
              <a:rPr lang="en-US" baseline="0" dirty="0" smtClean="0"/>
              <a:t>companies </a:t>
            </a:r>
            <a:r>
              <a:rPr lang="en-US" baseline="0" dirty="0" smtClean="0"/>
              <a:t>who support wood manufacturers and </a:t>
            </a:r>
            <a:r>
              <a:rPr lang="en-US" baseline="0" dirty="0" smtClean="0"/>
              <a:t>owns </a:t>
            </a:r>
            <a:r>
              <a:rPr lang="en-US" baseline="0" dirty="0" smtClean="0"/>
              <a:t>and </a:t>
            </a:r>
            <a:r>
              <a:rPr lang="en-US" baseline="0" dirty="0" smtClean="0"/>
              <a:t>operates a </a:t>
            </a:r>
            <a:r>
              <a:rPr lang="en-US" baseline="0" dirty="0" smtClean="0"/>
              <a:t>biennial trade show for </a:t>
            </a:r>
            <a:r>
              <a:rPr lang="en-US" baseline="0" dirty="0" smtClean="0"/>
              <a:t>the secondary wood products </a:t>
            </a:r>
            <a:r>
              <a:rPr lang="en-US" baseline="0" dirty="0" smtClean="0"/>
              <a:t>industry. </a:t>
            </a:r>
            <a:r>
              <a:rPr lang="en-US" baseline="0" dirty="0" smtClean="0"/>
              <a:t>AWFS supports the </a:t>
            </a:r>
            <a:r>
              <a:rPr lang="en-US" baseline="0" dirty="0" smtClean="0"/>
              <a:t>growth of </a:t>
            </a:r>
            <a:r>
              <a:rPr lang="en-US" baseline="0" dirty="0" smtClean="0"/>
              <a:t>this </a:t>
            </a:r>
            <a:r>
              <a:rPr lang="en-US" baseline="0" dirty="0" smtClean="0"/>
              <a:t>industry through involvement in CTE activities and promotion of skilled </a:t>
            </a:r>
            <a:r>
              <a:rPr lang="en-US" baseline="0" dirty="0" smtClean="0"/>
              <a:t>trades, through </a:t>
            </a:r>
            <a:r>
              <a:rPr lang="en-US" baseline="0" dirty="0" smtClean="0"/>
              <a:t>various activities and events, </a:t>
            </a:r>
            <a:r>
              <a:rPr lang="en-US" baseline="0" dirty="0" smtClean="0"/>
              <a:t>including involvement </a:t>
            </a:r>
            <a:r>
              <a:rPr lang="en-US" baseline="0" dirty="0" smtClean="0"/>
              <a:t>in SkillsUSA California </a:t>
            </a:r>
            <a:r>
              <a:rPr lang="en-US" baseline="0" dirty="0" smtClean="0"/>
              <a:t>(through </a:t>
            </a:r>
            <a:r>
              <a:rPr lang="en-US" baseline="0" dirty="0" smtClean="0"/>
              <a:t>coordination of the state and regional woodworking </a:t>
            </a:r>
            <a:r>
              <a:rPr lang="en-US" baseline="0" dirty="0" smtClean="0"/>
              <a:t>contests)…</a:t>
            </a:r>
            <a:r>
              <a:rPr lang="en-US" baseline="0" dirty="0" smtClean="0"/>
              <a:t>and the Meet the New Face of Manufacturing campaign…</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a:t>
            </a:fld>
            <a:endParaRPr lang="en-US" dirty="0"/>
          </a:p>
        </p:txBody>
      </p:sp>
    </p:spTree>
    <p:extLst>
      <p:ext uri="{BB962C8B-B14F-4D97-AF65-F5344CB8AC3E}">
        <p14:creationId xmlns:p14="http://schemas.microsoft.com/office/powerpoint/2010/main" val="519575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AWFS developed the “Meet the New Face of </a:t>
            </a:r>
            <a:r>
              <a:rPr lang="en-US" baseline="0" dirty="0" err="1" smtClean="0"/>
              <a:t>Mfg</a:t>
            </a:r>
            <a:r>
              <a:rPr lang="en-US" baseline="0" dirty="0" smtClean="0"/>
              <a:t>,” campaign to shake up, update and improve the image of jobs in mfg. </a:t>
            </a:r>
            <a:r>
              <a:rPr lang="en-US" baseline="0" dirty="0" smtClean="0"/>
              <a:t>We have developed two posters and a video, with the purpose </a:t>
            </a:r>
            <a:r>
              <a:rPr lang="en-US" baseline="0" dirty="0" smtClean="0"/>
              <a:t>of reaching out to students, teachers, counselors, administrators and parents—anyone in a position to influence young people making career choices-- with our message that there is a wealth of good jobs in manufacturing waiting to be filled. </a:t>
            </a:r>
            <a:r>
              <a:rPr lang="en-US" b="1" baseline="0" dirty="0" smtClean="0"/>
              <a:t>Outcomes</a:t>
            </a:r>
            <a:r>
              <a:rPr lang="en-US" b="1" baseline="0" dirty="0" smtClean="0"/>
              <a:t>: </a:t>
            </a:r>
            <a:r>
              <a:rPr lang="en-US" b="1" baseline="0" dirty="0" smtClean="0"/>
              <a:t>Over 4,500 </a:t>
            </a:r>
            <a:r>
              <a:rPr lang="en-US" b="1" baseline="0" dirty="0" smtClean="0"/>
              <a:t>requested </a:t>
            </a:r>
            <a:r>
              <a:rPr lang="en-US" b="1" baseline="0" dirty="0" smtClean="0"/>
              <a:t>posters distributed (for free);  asked </a:t>
            </a:r>
            <a:r>
              <a:rPr lang="en-US" b="1" baseline="0" dirty="0" smtClean="0"/>
              <a:t>to do a webinar for New York State counselors; influenced other trade organizations to make support of CTE a main talking point with legislators on their fly-ins to Washington D.C. </a:t>
            </a:r>
            <a:endParaRPr lang="en-US" b="1" dirty="0"/>
          </a:p>
        </p:txBody>
      </p:sp>
      <p:sp>
        <p:nvSpPr>
          <p:cNvPr id="4" name="Slide Number Placeholder 3"/>
          <p:cNvSpPr>
            <a:spLocks noGrp="1"/>
          </p:cNvSpPr>
          <p:nvPr>
            <p:ph type="sldNum" sz="quarter" idx="10"/>
          </p:nvPr>
        </p:nvSpPr>
        <p:spPr/>
        <p:txBody>
          <a:bodyPr/>
          <a:lstStyle/>
          <a:p>
            <a:fld id="{32674CE4-FBD8-4481-AEFB-CA53E599A745}" type="slidenum">
              <a:rPr lang="en-US" smtClean="0"/>
              <a:t>3</a:t>
            </a:fld>
            <a:endParaRPr lang="en-US" dirty="0"/>
          </a:p>
        </p:txBody>
      </p:sp>
    </p:spTree>
    <p:extLst>
      <p:ext uri="{BB962C8B-B14F-4D97-AF65-F5344CB8AC3E}">
        <p14:creationId xmlns:p14="http://schemas.microsoft.com/office/powerpoint/2010/main" val="1752693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Looming Baby</a:t>
            </a:r>
            <a:r>
              <a:rPr lang="en-US" baseline="0" dirty="0" smtClean="0"/>
              <a:t> boomer</a:t>
            </a:r>
            <a:r>
              <a:rPr lang="en-US" dirty="0" smtClean="0"/>
              <a:t> </a:t>
            </a:r>
            <a:r>
              <a:rPr lang="en-US" dirty="0" smtClean="0"/>
              <a:t>retirement in mfg. is creating a mega-opportunity for the next </a:t>
            </a:r>
            <a:r>
              <a:rPr lang="en-US" dirty="0" smtClean="0"/>
              <a:t>generation. </a:t>
            </a:r>
            <a:r>
              <a:rPr lang="en-US" dirty="0" smtClean="0"/>
              <a:t>Mfg. remains one of the greatest contributors</a:t>
            </a:r>
            <a:r>
              <a:rPr lang="en-US" baseline="0" dirty="0" smtClean="0"/>
              <a:t> to the economy but the labor situation is almost desperate, even as 10% of young adults are unable to find </a:t>
            </a:r>
            <a:r>
              <a:rPr lang="en-US" baseline="0" dirty="0" smtClean="0"/>
              <a:t>employment!</a:t>
            </a:r>
            <a:endParaRPr lang="en-US" baseline="0" dirty="0" smtClean="0"/>
          </a:p>
          <a:p>
            <a:pPr marL="228600" indent="-228600">
              <a:buAutoNum type="arabicPeriod"/>
            </a:pPr>
            <a:r>
              <a:rPr lang="en-US" baseline="0" dirty="0" smtClean="0"/>
              <a:t>Mfg. has changed significantly in the last decade but it has not adequately marketed itself as an employer. The outdated image of mfg. is a major recruitment problem.</a:t>
            </a:r>
          </a:p>
          <a:p>
            <a:pPr marL="228600" indent="-228600">
              <a:buAutoNum type="arabicPeriod"/>
            </a:pPr>
            <a:r>
              <a:rPr lang="en-US" dirty="0" smtClean="0"/>
              <a:t>What are the outdated ideas about </a:t>
            </a:r>
            <a:r>
              <a:rPr lang="en-US" dirty="0" err="1" smtClean="0"/>
              <a:t>mfg</a:t>
            </a:r>
            <a:r>
              <a:rPr lang="en-US" dirty="0" smtClean="0"/>
              <a:t>?...</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4</a:t>
            </a:fld>
            <a:endParaRPr lang="en-US" dirty="0"/>
          </a:p>
        </p:txBody>
      </p:sp>
    </p:spTree>
    <p:extLst>
      <p:ext uri="{BB962C8B-B14F-4D97-AF65-F5344CB8AC3E}">
        <p14:creationId xmlns:p14="http://schemas.microsoft.com/office/powerpoint/2010/main" val="686338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These are the myths</a:t>
            </a:r>
            <a:r>
              <a:rPr lang="en-US" baseline="0" dirty="0" smtClean="0"/>
              <a:t> we are trying to dispel!</a:t>
            </a:r>
          </a:p>
          <a:p>
            <a:pPr marL="0" indent="0">
              <a:buNone/>
            </a:pPr>
            <a:endParaRPr lang="en-US" dirty="0" smtClean="0"/>
          </a:p>
          <a:p>
            <a:pPr marL="0" indent="0">
              <a:buNone/>
            </a:pPr>
            <a:r>
              <a:rPr lang="en-US" dirty="0" smtClean="0"/>
              <a:t>As</a:t>
            </a:r>
            <a:r>
              <a:rPr lang="en-US" baseline="0" dirty="0" smtClean="0"/>
              <a:t> you well know, h</a:t>
            </a:r>
            <a:r>
              <a:rPr lang="en-US" dirty="0" smtClean="0"/>
              <a:t>istorically,</a:t>
            </a:r>
            <a:r>
              <a:rPr lang="en-US" baseline="0" dirty="0" smtClean="0"/>
              <a:t> i</a:t>
            </a:r>
            <a:r>
              <a:rPr lang="en-US" dirty="0" smtClean="0"/>
              <a:t>ndividuals who show aptitude</a:t>
            </a:r>
            <a:r>
              <a:rPr lang="en-US" baseline="0" dirty="0" smtClean="0"/>
              <a:t> for or interest in skilled trades are “classified” as somehow “less than” college-bound (less smart, less likely to succeed). </a:t>
            </a:r>
            <a:r>
              <a:rPr lang="en-US" baseline="0" dirty="0" smtClean="0"/>
              <a:t>However, a survey </a:t>
            </a:r>
            <a:r>
              <a:rPr lang="en-US" baseline="0" dirty="0" smtClean="0"/>
              <a:t>of engineers showed they credited hands-on courses as one of the most impactful elements of their education.</a:t>
            </a:r>
          </a:p>
          <a:p>
            <a:pPr marL="0" indent="0">
              <a:buNone/>
            </a:pPr>
            <a:endParaRPr lang="en-US" baseline="0" dirty="0" smtClean="0"/>
          </a:p>
          <a:p>
            <a:pPr marL="0" indent="0">
              <a:buNone/>
            </a:pPr>
            <a:r>
              <a:rPr lang="en-US" baseline="0" dirty="0" smtClean="0"/>
              <a:t>We regularly encounter students who are valedictorians/salutatorians, and professionals who are highly educated and successful in the woodworking industry!</a:t>
            </a:r>
            <a:endParaRPr lang="en-US" baseline="0" dirty="0" smtClean="0"/>
          </a:p>
        </p:txBody>
      </p:sp>
      <p:sp>
        <p:nvSpPr>
          <p:cNvPr id="4" name="Slide Number Placeholder 3"/>
          <p:cNvSpPr>
            <a:spLocks noGrp="1"/>
          </p:cNvSpPr>
          <p:nvPr>
            <p:ph type="sldNum" sz="quarter" idx="10"/>
          </p:nvPr>
        </p:nvSpPr>
        <p:spPr/>
        <p:txBody>
          <a:bodyPr/>
          <a:lstStyle/>
          <a:p>
            <a:fld id="{32674CE4-FBD8-4481-AEFB-CA53E599A745}" type="slidenum">
              <a:rPr lang="en-US" smtClean="0"/>
              <a:t>5</a:t>
            </a:fld>
            <a:endParaRPr lang="en-US" dirty="0"/>
          </a:p>
        </p:txBody>
      </p:sp>
    </p:spTree>
    <p:extLst>
      <p:ext uri="{BB962C8B-B14F-4D97-AF65-F5344CB8AC3E}">
        <p14:creationId xmlns:p14="http://schemas.microsoft.com/office/powerpoint/2010/main" val="2056869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This is a snapshot of modern manufacturing:</a:t>
            </a:r>
          </a:p>
          <a:p>
            <a:pPr marL="228600" indent="-228600">
              <a:buAutoNum type="arabicPeriod"/>
            </a:pPr>
            <a:r>
              <a:rPr lang="en-US" baseline="0" dirty="0" smtClean="0"/>
              <a:t>Job opportunities vary from entry level (straight from high school), to those requiring more training and education. </a:t>
            </a:r>
            <a:r>
              <a:rPr lang="en-US" baseline="0" dirty="0" smtClean="0"/>
              <a:t>It is not an either/or of college or m</a:t>
            </a:r>
            <a:r>
              <a:rPr lang="en-US" dirty="0" smtClean="0"/>
              <a:t>fg.</a:t>
            </a:r>
            <a:r>
              <a:rPr lang="en-US" baseline="0" dirty="0" smtClean="0"/>
              <a:t> Some interesting industry-education partnerships are being developed. One of our member companies, which is the largest woodworking machinery company in No. America, offers extensive training programs in advanced manufacturing and has teamed up with Pittsburg State in Kansas to create college credit courses.</a:t>
            </a:r>
          </a:p>
          <a:p>
            <a:pPr marL="228600" indent="-228600">
              <a:buAutoNum type="arabicPeriod"/>
            </a:pPr>
            <a:r>
              <a:rPr lang="en-US" baseline="0" dirty="0" smtClean="0"/>
              <a:t>The wood </a:t>
            </a:r>
            <a:r>
              <a:rPr lang="en-US" baseline="0" dirty="0" err="1" smtClean="0"/>
              <a:t>indus</a:t>
            </a:r>
            <a:r>
              <a:rPr lang="en-US" baseline="0" dirty="0" smtClean="0"/>
              <a:t>, like the other mfg. sectors, uses </a:t>
            </a:r>
            <a:r>
              <a:rPr lang="en-US" baseline="0" dirty="0" smtClean="0"/>
              <a:t>current and advanced </a:t>
            </a:r>
            <a:r>
              <a:rPr lang="en-US" baseline="0" dirty="0" smtClean="0"/>
              <a:t>technology, </a:t>
            </a:r>
            <a:r>
              <a:rPr lang="en-US" sz="1200" dirty="0" smtClean="0"/>
              <a:t>such as CNC (computer numerical controlled) equipment, design</a:t>
            </a:r>
            <a:r>
              <a:rPr lang="en-US" sz="1200" baseline="0" dirty="0" smtClean="0"/>
              <a:t> and production </a:t>
            </a:r>
            <a:r>
              <a:rPr lang="en-US" sz="1200" dirty="0" smtClean="0"/>
              <a:t>software, 3D printing and other advanced equipment. Robotic</a:t>
            </a:r>
            <a:r>
              <a:rPr lang="en-US" sz="1200" baseline="0" dirty="0" smtClean="0"/>
              <a:t> machines</a:t>
            </a:r>
            <a:r>
              <a:rPr lang="en-US" sz="1200" dirty="0" smtClean="0"/>
              <a:t> do the heavy lifting—even </a:t>
            </a:r>
            <a:r>
              <a:rPr lang="en-US" sz="1200" dirty="0" smtClean="0"/>
              <a:t>pulling </a:t>
            </a:r>
            <a:r>
              <a:rPr lang="en-US" sz="1200" dirty="0" smtClean="0"/>
              <a:t>inventory overnight </a:t>
            </a:r>
            <a:r>
              <a:rPr lang="en-US" sz="1200" dirty="0" smtClean="0"/>
              <a:t>to </a:t>
            </a:r>
            <a:r>
              <a:rPr lang="en-US" sz="1200" dirty="0" smtClean="0"/>
              <a:t>have it ready for </a:t>
            </a:r>
            <a:r>
              <a:rPr lang="en-US" sz="1200" dirty="0" smtClean="0"/>
              <a:t>the</a:t>
            </a:r>
            <a:r>
              <a:rPr lang="en-US" sz="1200" baseline="0" dirty="0" smtClean="0"/>
              <a:t> morning.</a:t>
            </a:r>
            <a:endParaRPr lang="en-US" sz="120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aseline="0" dirty="0" smtClean="0"/>
              <a:t>CNC skills are highly </a:t>
            </a:r>
            <a:r>
              <a:rPr lang="en-US" sz="1200" baseline="0" dirty="0" smtClean="0"/>
              <a:t>desirable and the m</a:t>
            </a:r>
            <a:r>
              <a:rPr lang="en-US" dirty="0" smtClean="0"/>
              <a:t>ean wage for CNC tool programmers is $50,000 per Bureau of Labor Stats.(</a:t>
            </a:r>
            <a:r>
              <a:rPr lang="en-US" sz="1200" baseline="0" dirty="0" smtClean="0"/>
              <a:t>Enterprising </a:t>
            </a:r>
            <a:r>
              <a:rPr lang="en-US" sz="1200" baseline="0" dirty="0" smtClean="0"/>
              <a:t>individuals might also pick up a related skill e.g. welding</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aseline="0" dirty="0" smtClean="0"/>
              <a:t>Plants are not “dirty and dingy” like old </a:t>
            </a:r>
            <a:r>
              <a:rPr lang="en-US" sz="1200" baseline="0" dirty="0" err="1" smtClean="0"/>
              <a:t>steretypes</a:t>
            </a:r>
            <a:r>
              <a:rPr lang="en-US" sz="1200" baseline="0" dirty="0" smtClean="0"/>
              <a:t>— Blum, Inc. is a large manufacturer of sophisticated cabinet hardware (drawer slides, hinges) and they have a cutting edge apprenticeship </a:t>
            </a:r>
            <a:r>
              <a:rPr lang="en-US" sz="1200" baseline="0" dirty="0" smtClean="0"/>
              <a:t>program with 4 full-time employees to run it; ergonomic stations in plant, bright cafeteria with </a:t>
            </a:r>
            <a:r>
              <a:rPr lang="en-US" sz="1200" baseline="0" dirty="0" smtClean="0"/>
              <a:t>skylights and an art gallery!</a:t>
            </a:r>
            <a:endParaRPr lang="en-US" sz="1200"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smtClean="0"/>
              <a:t>Salaries vary with geographic</a:t>
            </a:r>
            <a:r>
              <a:rPr lang="en-US" sz="1200" baseline="0" dirty="0" smtClean="0"/>
              <a:t> location, company size, job title. Entry level for our </a:t>
            </a:r>
            <a:r>
              <a:rPr lang="en-US" sz="1200" baseline="0" dirty="0" smtClean="0"/>
              <a:t>industry is </a:t>
            </a:r>
            <a:r>
              <a:rPr lang="en-US" sz="1200" baseline="0" dirty="0" smtClean="0"/>
              <a:t>in the $15-18 range; for mfg. overall $34/</a:t>
            </a:r>
            <a:r>
              <a:rPr lang="en-US" sz="1200" baseline="0" dirty="0" err="1" smtClean="0"/>
              <a:t>hr</a:t>
            </a:r>
            <a:r>
              <a:rPr lang="en-US" sz="1200" baseline="0" dirty="0" smtClean="0"/>
              <a:t> </a:t>
            </a:r>
            <a:r>
              <a:rPr lang="en-US" sz="1200" baseline="0" dirty="0" smtClean="0">
                <a:solidFill>
                  <a:srgbClr val="FF0000"/>
                </a:solidFill>
              </a:rPr>
              <a:t>(per Mfg. Institute). Mechanical engineering/industrial production manager in the $80-90,000 range.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The percent of </a:t>
            </a:r>
            <a:r>
              <a:rPr lang="en-US" baseline="0" dirty="0" smtClean="0"/>
              <a:t>workforce classified as “skilled trades” is on the rise, estimated to be 57% in 2018. </a:t>
            </a:r>
            <a:endParaRPr lang="en-US" sz="1200" dirty="0" smtClean="0">
              <a:solidFill>
                <a:srgbClr val="FF0000"/>
              </a:solidFill>
            </a:endParaRPr>
          </a:p>
          <a:p>
            <a:pPr marL="0" indent="0">
              <a:buNone/>
            </a:pP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6</a:t>
            </a:fld>
            <a:endParaRPr lang="en-US" dirty="0"/>
          </a:p>
        </p:txBody>
      </p:sp>
    </p:spTree>
    <p:extLst>
      <p:ext uri="{BB962C8B-B14F-4D97-AF65-F5344CB8AC3E}">
        <p14:creationId xmlns:p14="http://schemas.microsoft.com/office/powerpoint/2010/main" val="657613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Begin to build your own arsenal of resources to</a:t>
            </a:r>
            <a:r>
              <a:rPr lang="en-US" baseline="0" dirty="0" smtClean="0"/>
              <a:t> correctly inform students of the hi-tech, challenging, computer driven realities of today’s mfg.  </a:t>
            </a:r>
          </a:p>
          <a:p>
            <a:pPr marL="228600" indent="-228600">
              <a:buAutoNum type="arabicPeriod"/>
            </a:pPr>
            <a:r>
              <a:rPr lang="en-US" baseline="0" dirty="0" smtClean="0"/>
              <a:t>If you are a counselor, contact your local CTE instructors, if you are a teacher, reach out to industry to build partnerships.</a:t>
            </a:r>
          </a:p>
          <a:p>
            <a:pPr marL="228600" indent="-228600">
              <a:buAutoNum type="arabicPeriod"/>
            </a:pPr>
            <a:r>
              <a:rPr lang="en-US" baseline="0" dirty="0" smtClean="0"/>
              <a:t>Our web site may provide some inspiration. Look to mfg. trade associations, trade shows, </a:t>
            </a:r>
            <a:r>
              <a:rPr lang="en-US" baseline="0" dirty="0" err="1" smtClean="0"/>
              <a:t>SkillsUSA</a:t>
            </a:r>
            <a:r>
              <a:rPr lang="en-US" baseline="0" dirty="0" smtClean="0"/>
              <a:t>, other trade competitions.</a:t>
            </a:r>
          </a:p>
          <a:p>
            <a:pPr marL="228600" indent="-228600">
              <a:buAutoNum type="arabicPeriod"/>
            </a:pPr>
            <a:r>
              <a:rPr lang="en-US" baseline="0" dirty="0" smtClean="0"/>
              <a:t>Get students excited about growing and innovating American manufacturing.</a:t>
            </a:r>
          </a:p>
        </p:txBody>
      </p:sp>
      <p:sp>
        <p:nvSpPr>
          <p:cNvPr id="4" name="Slide Number Placeholder 3"/>
          <p:cNvSpPr>
            <a:spLocks noGrp="1"/>
          </p:cNvSpPr>
          <p:nvPr>
            <p:ph type="sldNum" sz="quarter" idx="10"/>
          </p:nvPr>
        </p:nvSpPr>
        <p:spPr/>
        <p:txBody>
          <a:bodyPr/>
          <a:lstStyle/>
          <a:p>
            <a:fld id="{32674CE4-FBD8-4481-AEFB-CA53E599A745}" type="slidenum">
              <a:rPr lang="en-US" smtClean="0"/>
              <a:t>7</a:t>
            </a:fld>
            <a:endParaRPr lang="en-US" dirty="0"/>
          </a:p>
        </p:txBody>
      </p:sp>
    </p:spTree>
    <p:extLst>
      <p:ext uri="{BB962C8B-B14F-4D97-AF65-F5344CB8AC3E}">
        <p14:creationId xmlns:p14="http://schemas.microsoft.com/office/powerpoint/2010/main" val="3925186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Help </a:t>
            </a:r>
            <a:r>
              <a:rPr lang="en-US" dirty="0" smtClean="0"/>
              <a:t>students see </a:t>
            </a:r>
            <a:r>
              <a:rPr lang="en-US" dirty="0" smtClean="0"/>
              <a:t>a potential match with their strengths and skills with opportunities in </a:t>
            </a:r>
            <a:r>
              <a:rPr lang="en-US" dirty="0" smtClean="0"/>
              <a:t>manufacturing (</a:t>
            </a:r>
            <a:r>
              <a:rPr lang="en-US" dirty="0" err="1" smtClean="0"/>
              <a:t>SkillsUSA</a:t>
            </a:r>
            <a:r>
              <a:rPr lang="en-US" dirty="0" smtClean="0"/>
              <a:t> could be very helpful with this!)</a:t>
            </a:r>
          </a:p>
          <a:p>
            <a:pPr marL="228600" indent="-228600">
              <a:buFont typeface="+mj-lt"/>
              <a:buAutoNum type="arabicPeriod"/>
            </a:pPr>
            <a:r>
              <a:rPr lang="en-US" dirty="0" smtClean="0"/>
              <a:t>We have</a:t>
            </a:r>
            <a:r>
              <a:rPr lang="en-US" baseline="0" dirty="0" smtClean="0"/>
              <a:t> </a:t>
            </a:r>
            <a:r>
              <a:rPr lang="en-US" dirty="0" smtClean="0"/>
              <a:t>resources available for </a:t>
            </a:r>
            <a:r>
              <a:rPr lang="en-US" dirty="0" smtClean="0"/>
              <a:t>our </a:t>
            </a:r>
            <a:r>
              <a:rPr lang="en-US" dirty="0" smtClean="0"/>
              <a:t>industry</a:t>
            </a:r>
            <a:r>
              <a:rPr lang="en-US" baseline="0" dirty="0" smtClean="0"/>
              <a:t> but they </a:t>
            </a:r>
            <a:r>
              <a:rPr lang="en-US" dirty="0" smtClean="0"/>
              <a:t>may </a:t>
            </a:r>
            <a:r>
              <a:rPr lang="en-US" dirty="0" smtClean="0"/>
              <a:t>also give you ideas of where to look for</a:t>
            </a:r>
            <a:r>
              <a:rPr lang="en-US" baseline="0" dirty="0" smtClean="0"/>
              <a:t> resources in other mfg. sectors</a:t>
            </a:r>
            <a:r>
              <a:rPr lang="en-US" dirty="0" smtClean="0"/>
              <a:t>. </a:t>
            </a:r>
          </a:p>
          <a:p>
            <a:pPr marL="228600" indent="-228600">
              <a:buFont typeface="+mj-lt"/>
              <a:buAutoNum type="arabicPeriod"/>
            </a:pPr>
            <a:r>
              <a:rPr lang="en-US" baseline="0" dirty="0" smtClean="0"/>
              <a:t>Students also need to shed the stigma of skilled trades jobs. With a positive outlook, you can turn a passive student into a self-directed one. </a:t>
            </a:r>
            <a:r>
              <a:rPr lang="en-US" baseline="0" dirty="0" smtClean="0"/>
              <a:t>Remind students that it’s </a:t>
            </a:r>
            <a:r>
              <a:rPr lang="en-US" baseline="0" dirty="0" smtClean="0"/>
              <a:t>OK to </a:t>
            </a:r>
            <a:r>
              <a:rPr lang="en-US" baseline="0" dirty="0" smtClean="0"/>
              <a:t>explore even if it takes </a:t>
            </a:r>
            <a:r>
              <a:rPr lang="en-US" baseline="0" dirty="0" smtClean="0"/>
              <a:t>a little </a:t>
            </a:r>
            <a:r>
              <a:rPr lang="en-US" baseline="0" dirty="0" smtClean="0"/>
              <a:t>guts! You ca help </a:t>
            </a:r>
            <a:r>
              <a:rPr lang="en-US" baseline="0" dirty="0" smtClean="0"/>
              <a:t>them </a:t>
            </a:r>
            <a:r>
              <a:rPr lang="en-US" baseline="0" dirty="0" smtClean="0"/>
              <a:t>prepare!</a:t>
            </a:r>
            <a:endParaRPr lang="en-US"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Soft/leadership </a:t>
            </a:r>
            <a:r>
              <a:rPr lang="en-US" baseline="0" dirty="0" smtClean="0"/>
              <a:t>skills are </a:t>
            </a:r>
            <a:r>
              <a:rPr lang="en-US" baseline="0" dirty="0" smtClean="0"/>
              <a:t>huge for employers! (Showing responsibility, reliability, teamwork, communication skills.) Students </a:t>
            </a:r>
            <a:r>
              <a:rPr lang="en-US" baseline="0" dirty="0" smtClean="0"/>
              <a:t>with these traits, have a huge leg up. </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8</a:t>
            </a:fld>
            <a:endParaRPr lang="en-US" dirty="0"/>
          </a:p>
        </p:txBody>
      </p:sp>
    </p:spTree>
    <p:extLst>
      <p:ext uri="{BB962C8B-B14F-4D97-AF65-F5344CB8AC3E}">
        <p14:creationId xmlns:p14="http://schemas.microsoft.com/office/powerpoint/2010/main" val="146745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Parents misconceptions about mfg. could be holding students</a:t>
            </a:r>
            <a:r>
              <a:rPr lang="en-US" baseline="0" dirty="0" smtClean="0"/>
              <a:t> back from maximizing their </a:t>
            </a:r>
            <a:r>
              <a:rPr lang="en-US" baseline="0" dirty="0" smtClean="0"/>
              <a:t>potential. Educate parents that “applied learning” </a:t>
            </a:r>
            <a:r>
              <a:rPr lang="en-US" baseline="0" dirty="0" smtClean="0"/>
              <a:t>reinforces STEM.</a:t>
            </a:r>
          </a:p>
          <a:p>
            <a:pPr marL="228600" indent="-228600">
              <a:buAutoNum type="arabicPeriod"/>
            </a:pPr>
            <a:r>
              <a:rPr lang="en-US" sz="1200" dirty="0" smtClean="0"/>
              <a:t>We are in a p</a:t>
            </a:r>
            <a:r>
              <a:rPr lang="en-US" sz="1200" baseline="0" dirty="0" smtClean="0"/>
              <a:t>eriod </a:t>
            </a:r>
            <a:r>
              <a:rPr lang="en-US" sz="1200" baseline="0" dirty="0" smtClean="0"/>
              <a:t>of</a:t>
            </a:r>
            <a:r>
              <a:rPr lang="en-US" sz="1200" dirty="0" smtClean="0"/>
              <a:t> </a:t>
            </a:r>
            <a:r>
              <a:rPr lang="en-US" sz="1200" dirty="0" smtClean="0"/>
              <a:t>RE-SHORING.</a:t>
            </a:r>
            <a:r>
              <a:rPr lang="en-US" sz="1200" baseline="0" dirty="0" smtClean="0"/>
              <a:t> </a:t>
            </a:r>
            <a:r>
              <a:rPr lang="en-US" sz="1200" baseline="0" dirty="0" smtClean="0"/>
              <a:t>In </a:t>
            </a:r>
            <a:r>
              <a:rPr lang="en-US" sz="1200" baseline="0" dirty="0" smtClean="0"/>
              <a:t>a Mfg</a:t>
            </a:r>
            <a:r>
              <a:rPr lang="en-US" sz="1200" baseline="0" dirty="0" smtClean="0"/>
              <a:t>. Institute survey, ½ of executives indicated plans to re-shore some portion of their operation by 2020. </a:t>
            </a:r>
            <a:r>
              <a:rPr lang="en-US" sz="1200" baseline="0" dirty="0" smtClean="0"/>
              <a:t>IKEA recently </a:t>
            </a:r>
            <a:r>
              <a:rPr lang="en-US" sz="1200" baseline="0" dirty="0" smtClean="0"/>
              <a:t>built a </a:t>
            </a:r>
            <a:r>
              <a:rPr lang="en-US" sz="1200" baseline="0" dirty="0" smtClean="0"/>
              <a:t>plant in the U.S.! </a:t>
            </a:r>
            <a:endParaRPr lang="en-US" sz="1200" baseline="0" dirty="0" smtClean="0"/>
          </a:p>
          <a:p>
            <a:pPr marL="228600" indent="-228600">
              <a:buAutoNum type="arabicPeriod"/>
            </a:pPr>
            <a:r>
              <a:rPr lang="en-US" sz="1200" baseline="0" dirty="0" smtClean="0"/>
              <a:t>Students who apply themselves can write their own ticket. </a:t>
            </a:r>
            <a:r>
              <a:rPr lang="en-US" sz="1200" baseline="0" dirty="0" smtClean="0"/>
              <a:t>Encourage students to be </a:t>
            </a:r>
            <a:r>
              <a:rPr lang="en-US" sz="1200" baseline="0" dirty="0" smtClean="0"/>
              <a:t>pro-active. Visit companies with students. Ge the facts.</a:t>
            </a:r>
          </a:p>
          <a:p>
            <a:pPr marL="228600" indent="-228600">
              <a:buAutoNum type="arabicPeriod"/>
            </a:pPr>
            <a:r>
              <a:rPr lang="en-US" sz="1200" baseline="0" dirty="0" smtClean="0"/>
              <a:t>Bottom line message about manufacturing jobs: It’s </a:t>
            </a:r>
            <a:r>
              <a:rPr lang="en-US" sz="1200" baseline="0" dirty="0" smtClean="0"/>
              <a:t>not menial and manual, it’s modern and mechanized!</a:t>
            </a:r>
          </a:p>
        </p:txBody>
      </p:sp>
      <p:sp>
        <p:nvSpPr>
          <p:cNvPr id="4" name="Slide Number Placeholder 3"/>
          <p:cNvSpPr>
            <a:spLocks noGrp="1"/>
          </p:cNvSpPr>
          <p:nvPr>
            <p:ph type="sldNum" sz="quarter" idx="10"/>
          </p:nvPr>
        </p:nvSpPr>
        <p:spPr/>
        <p:txBody>
          <a:bodyPr/>
          <a:lstStyle/>
          <a:p>
            <a:fld id="{32674CE4-FBD8-4481-AEFB-CA53E599A745}" type="slidenum">
              <a:rPr lang="en-US" smtClean="0"/>
              <a:t>9</a:t>
            </a:fld>
            <a:endParaRPr lang="en-US" dirty="0"/>
          </a:p>
        </p:txBody>
      </p:sp>
    </p:spTree>
    <p:extLst>
      <p:ext uri="{BB962C8B-B14F-4D97-AF65-F5344CB8AC3E}">
        <p14:creationId xmlns:p14="http://schemas.microsoft.com/office/powerpoint/2010/main" val="2473620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8" name="Date Placeholder 27"/>
          <p:cNvSpPr>
            <a:spLocks noGrp="1"/>
          </p:cNvSpPr>
          <p:nvPr>
            <p:ph type="dt" sz="half" idx="10"/>
          </p:nvPr>
        </p:nvSpPr>
        <p:spPr>
          <a:xfrm>
            <a:off x="8940800" y="4206240"/>
            <a:ext cx="1280160" cy="457200"/>
          </a:xfrm>
        </p:spPr>
        <p:txBody>
          <a:bodyPr/>
          <a:lstStyle/>
          <a:p>
            <a:fld id="{4E708F12-96AD-4ED4-8132-A78F5E42C1F5}" type="datetime1">
              <a:rPr lang="en-US" smtClean="0"/>
              <a:t>3/2/2016</a:t>
            </a:fld>
            <a:endParaRPr lang="en-US" dirty="0"/>
          </a:p>
        </p:txBody>
      </p:sp>
      <p:sp>
        <p:nvSpPr>
          <p:cNvPr id="17" name="Footer Placeholder 16"/>
          <p:cNvSpPr>
            <a:spLocks noGrp="1"/>
          </p:cNvSpPr>
          <p:nvPr>
            <p:ph type="ftr" sz="quarter" idx="11"/>
          </p:nvPr>
        </p:nvSpPr>
        <p:spPr>
          <a:xfrm>
            <a:off x="7213600" y="4205288"/>
            <a:ext cx="1727200" cy="457200"/>
          </a:xfrm>
        </p:spPr>
        <p:txBody>
          <a:bodyPr/>
          <a:lstStyle/>
          <a:p>
            <a:endParaRPr lang="en-US" dirty="0"/>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401CF334-2D5C-4859-84A6-CA7E6E43FAEB}" type="slidenum">
              <a:rPr lang="en-US" smtClean="0"/>
              <a:t>‹#›</a:t>
            </a:fld>
            <a:endParaRPr lang="en-US" dirty="0"/>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60115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B7FA170-8299-44AD-AEEF-FC686C3D7804}" type="datetime1">
              <a:rPr lang="en-US" smtClean="0"/>
              <a:t>3/2/2016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346784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231763A-68EC-4ECD-9620-D9FE9CDDD622}" type="datetime1">
              <a:rPr lang="en-US" smtClean="0"/>
              <a:t>3/2/2016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3" name="Vertical Text Placeholder 2"/>
          <p:cNvSpPr>
            <a:spLocks noGrp="1"/>
          </p:cNvSpPr>
          <p:nvPr>
            <p:ph type="body" orient="vert" idx="1"/>
          </p:nvPr>
        </p:nvSpPr>
        <p:spPr>
          <a:xfrm>
            <a:off x="609600" y="1143000"/>
            <a:ext cx="8331200" cy="54483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Vertical Title 1"/>
          <p:cNvSpPr>
            <a:spLocks noGrp="1"/>
          </p:cNvSpPr>
          <p:nvPr>
            <p:ph type="title" orient="vert"/>
          </p:nvPr>
        </p:nvSpPr>
        <p:spPr>
          <a:xfrm>
            <a:off x="9042400" y="1143000"/>
            <a:ext cx="2540000" cy="5448300"/>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297808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B98BEDD-6160-49BB-B372-861DE7DE9BA5}" type="datetime1">
              <a:rPr lang="en-US" smtClean="0"/>
              <a:t>3/2/2016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359430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AAE819F-B7FD-4B29-8F66-9E318144BC2A}" type="datetime1">
              <a:rPr lang="en-US" smtClean="0"/>
              <a:t>3/2/2016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chemeClr val="accent2"/>
                </a:solidFill>
                <a:effectLst/>
              </a:defRPr>
            </a:lvl1pPr>
          </a:lstStyle>
          <a:p>
            <a:r>
              <a:rPr kumimoji="0" lang="en-US" smtClean="0"/>
              <a:t>Click to edit Master title style</a:t>
            </a:r>
            <a:endParaRPr kumimoji="0" lang="en-US" dirty="0"/>
          </a:p>
        </p:txBody>
      </p:sp>
    </p:spTree>
    <p:extLst>
      <p:ext uri="{BB962C8B-B14F-4D97-AF65-F5344CB8AC3E}">
        <p14:creationId xmlns:p14="http://schemas.microsoft.com/office/powerpoint/2010/main" val="270512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4CA159C-B6E0-4F10-9F4A-2FA57003B139}" type="datetime1">
              <a:rPr lang="en-US" smtClean="0"/>
              <a:t>3/2/2016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4" name="Content Placeholder 3"/>
          <p:cNvSpPr>
            <a:spLocks noGrp="1"/>
          </p:cNvSpPr>
          <p:nvPr>
            <p:ph sz="half" idx="2"/>
          </p:nvPr>
        </p:nvSpPr>
        <p:spPr>
          <a:xfrm>
            <a:off x="6197600" y="2249425"/>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Content Placeholder 2"/>
          <p:cNvSpPr>
            <a:spLocks noGrp="1"/>
          </p:cNvSpPr>
          <p:nvPr>
            <p:ph sz="half" idx="1"/>
          </p:nvPr>
        </p:nvSpPr>
        <p:spPr>
          <a:xfrm>
            <a:off x="609600" y="2249425"/>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344644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6" name="Date Placeholder 25"/>
          <p:cNvSpPr>
            <a:spLocks noGrp="1"/>
          </p:cNvSpPr>
          <p:nvPr>
            <p:ph type="dt" sz="half" idx="10"/>
          </p:nvPr>
        </p:nvSpPr>
        <p:spPr/>
        <p:txBody>
          <a:bodyPr rtlCol="0"/>
          <a:lstStyle/>
          <a:p>
            <a:fld id="{8170CBBB-D1D1-4386-A5E9-07F3477B78F3}" type="datetime1">
              <a:rPr lang="en-US" smtClean="0"/>
              <a:t>3/2/2016</a:t>
            </a:fld>
            <a:endParaRPr lang="en-US" dirty="0"/>
          </a:p>
        </p:txBody>
      </p:sp>
      <p:sp>
        <p:nvSpPr>
          <p:cNvPr id="27" name="Slide Number Placeholder 26"/>
          <p:cNvSpPr>
            <a:spLocks noGrp="1"/>
          </p:cNvSpPr>
          <p:nvPr>
            <p:ph type="sldNum" sz="quarter" idx="11"/>
          </p:nvPr>
        </p:nvSpPr>
        <p:spPr/>
        <p:txBody>
          <a:bodyPr rtlCol="0"/>
          <a:lstStyle/>
          <a:p>
            <a:fld id="{401CF334-2D5C-4859-84A6-CA7E6E43FAEB}" type="slidenum">
              <a:rPr lang="en-US" smtClean="0"/>
              <a:t>‹#›</a:t>
            </a:fld>
            <a:endParaRPr lang="en-US" dirty="0"/>
          </a:p>
        </p:txBody>
      </p:sp>
      <p:sp>
        <p:nvSpPr>
          <p:cNvPr id="28" name="Footer Placeholder 27"/>
          <p:cNvSpPr>
            <a:spLocks noGrp="1"/>
          </p:cNvSpPr>
          <p:nvPr>
            <p:ph type="ftr" sz="quarter" idx="12"/>
          </p:nvPr>
        </p:nvSpPr>
        <p:spPr/>
        <p:txBody>
          <a:bodyPr rtlCol="0"/>
          <a:lstStyle/>
          <a:p>
            <a:endParaRPr lang="en-US" dirty="0"/>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3"/>
          </p:nvPr>
        </p:nvSpPr>
        <p:spPr>
          <a:xfrm>
            <a:off x="6294968" y="2244970"/>
            <a:ext cx="5389033"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1"/>
          </p:nvPr>
        </p:nvSpPr>
        <p:spPr>
          <a:xfrm>
            <a:off x="508000" y="2244970"/>
            <a:ext cx="5388864"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smtClean="0"/>
              <a:t>Click to edit Master title style</a:t>
            </a:r>
            <a:endParaRPr kumimoji="0" lang="en-US"/>
          </a:p>
        </p:txBody>
      </p:sp>
    </p:spTree>
    <p:extLst>
      <p:ext uri="{BB962C8B-B14F-4D97-AF65-F5344CB8AC3E}">
        <p14:creationId xmlns:p14="http://schemas.microsoft.com/office/powerpoint/2010/main" val="37071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778240" y="612648"/>
            <a:ext cx="1276352" cy="457200"/>
          </a:xfrm>
        </p:spPr>
        <p:txBody>
          <a:bodyPr/>
          <a:lstStyle/>
          <a:p>
            <a:fld id="{9FA4CAD8-0EA7-4615-B69B-B2F199EF3A93}" type="datetime1">
              <a:rPr lang="en-US" smtClean="0"/>
              <a:t>3/2/2016</a:t>
            </a:fld>
            <a:endParaRPr lang="en-US" dirty="0"/>
          </a:p>
        </p:txBody>
      </p:sp>
      <p:sp>
        <p:nvSpPr>
          <p:cNvPr id="4" name="Footer Placeholder 3"/>
          <p:cNvSpPr>
            <a:spLocks noGrp="1"/>
          </p:cNvSpPr>
          <p:nvPr>
            <p:ph type="ftr" sz="quarter" idx="11"/>
          </p:nvPr>
        </p:nvSpPr>
        <p:spPr>
          <a:xfrm>
            <a:off x="7010400" y="612648"/>
            <a:ext cx="1767840" cy="457200"/>
          </a:xfrm>
        </p:spPr>
        <p:txBody>
          <a:bodyPr/>
          <a:lstStyle/>
          <a:p>
            <a:endParaRPr lang="en-US" dirty="0"/>
          </a:p>
        </p:txBody>
      </p:sp>
      <p:sp>
        <p:nvSpPr>
          <p:cNvPr id="5" name="Slide Number Placeholder 4"/>
          <p:cNvSpPr>
            <a:spLocks noGrp="1"/>
          </p:cNvSpPr>
          <p:nvPr>
            <p:ph type="sldNum" sz="quarter" idx="12"/>
          </p:nvPr>
        </p:nvSpPr>
        <p:spPr>
          <a:xfrm>
            <a:off x="10899648" y="2272"/>
            <a:ext cx="1016000" cy="365760"/>
          </a:xfrm>
        </p:spPr>
        <p:txBody>
          <a:bodyPr/>
          <a:lstStyle/>
          <a:p>
            <a:fld id="{401CF334-2D5C-4859-84A6-CA7E6E43FAEB}" type="slidenum">
              <a:rPr lang="en-US" smtClean="0"/>
              <a:t>‹#›</a:t>
            </a:fld>
            <a:endParaRPr lang="en-US" dirty="0"/>
          </a:p>
        </p:txBody>
      </p:sp>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82195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34BD7-6953-492C-921B-E68B2D7F14C8}" type="datetime1">
              <a:rPr lang="en-US" smtClean="0"/>
              <a:t>3/2/2016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13569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5A17D9B-D4D3-4E23-88DF-2E354FA43196}" type="datetime1">
              <a:rPr lang="en-US" smtClean="0"/>
              <a:t>3/2/2016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4" name="Content Placeholder 3"/>
          <p:cNvSpPr>
            <a:spLocks noGrp="1"/>
          </p:cNvSpPr>
          <p:nvPr>
            <p:ph sz="half" idx="1"/>
          </p:nvPr>
        </p:nvSpPr>
        <p:spPr>
          <a:xfrm>
            <a:off x="203200" y="776287"/>
            <a:ext cx="6803136" cy="580508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7137995" y="2010727"/>
            <a:ext cx="4511040" cy="4580573"/>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smtClean="0"/>
              <a:t>Click to edit Master title style</a:t>
            </a:r>
            <a:endParaRPr kumimoji="0" lang="en-US"/>
          </a:p>
        </p:txBody>
      </p:sp>
    </p:spTree>
    <p:extLst>
      <p:ext uri="{BB962C8B-B14F-4D97-AF65-F5344CB8AC3E}">
        <p14:creationId xmlns:p14="http://schemas.microsoft.com/office/powerpoint/2010/main" val="49868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41F67C5-D04E-4576-B61C-12ABA14BBD6C}" type="datetime1">
              <a:rPr lang="en-US" smtClean="0"/>
              <a:t>3/2/2016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Tree>
    <p:extLst>
      <p:ext uri="{BB962C8B-B14F-4D97-AF65-F5344CB8AC3E}">
        <p14:creationId xmlns:p14="http://schemas.microsoft.com/office/powerpoint/2010/main" val="188361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C20F09E4-6EA4-4BF3-9FC8-FF40373B88E6}" type="datetime1">
              <a:rPr lang="en-US" smtClean="0"/>
              <a:t>3/2/2016</a:t>
            </a:fld>
            <a:endParaRPr lang="en-US" dirty="0"/>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401CF334-2D5C-4859-84A6-CA7E6E43FAEB}" type="slidenum">
              <a:rPr lang="en-US" smtClean="0"/>
              <a:t>‹#›</a:t>
            </a:fld>
            <a:endParaRPr lang="en-US" dirty="0"/>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smtClean="0"/>
              <a:t>Click to edit Master title style</a:t>
            </a:r>
            <a:endParaRPr kumimoji="0" lang="en-US" dirty="0"/>
          </a:p>
        </p:txBody>
      </p:sp>
    </p:spTree>
    <p:extLst>
      <p:ext uri="{BB962C8B-B14F-4D97-AF65-F5344CB8AC3E}">
        <p14:creationId xmlns:p14="http://schemas.microsoft.com/office/powerpoint/2010/main" val="21321717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buClr>
        <a:buFont typeface="Wingdings 2" panose="05020102010507070707" pitchFamily="18" charset="2"/>
        <a:buChar char=""/>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buClr>
        <a:buFont typeface="Wingdings 2" panose="05020102010507070707" pitchFamily="18" charset="2"/>
        <a:buChar char=""/>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buClr>
        <a:buFont typeface="Wingdings 2" panose="05020102010507070707" pitchFamily="18" charset="2"/>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buClr>
        <a:buFont typeface="Wingdings 2" panose="05020102010507070707" pitchFamily="18" charset="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8" Type="http://schemas.openxmlformats.org/officeDocument/2006/relationships/hyperlink" Target="http://www.woodworkingnetwork.com/" TargetMode="External"/><Relationship Id="rId3" Type="http://schemas.openxmlformats.org/officeDocument/2006/relationships/hyperlink" Target="http://www.awfs.org/education" TargetMode="External"/><Relationship Id="rId7" Type="http://schemas.openxmlformats.org/officeDocument/2006/relationships/hyperlink" Target="http://www.themanufacturinginstitute.org/"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www.mfgday.com/" TargetMode="External"/><Relationship Id="rId5" Type="http://schemas.openxmlformats.org/officeDocument/2006/relationships/hyperlink" Target="http://www.g-w.com/" TargetMode="External"/><Relationship Id="rId4" Type="http://schemas.openxmlformats.org/officeDocument/2006/relationships/hyperlink" Target="http://www.woodworkcareer.org/" TargetMode="External"/><Relationship Id="rId9"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hyperlink" Target="mailto:nancy@awfs.org"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6.jpeg"/><Relationship Id="rId4" Type="http://schemas.openxmlformats.org/officeDocument/2006/relationships/hyperlink" Target="mailto:adria@awfs.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0109" y="2147455"/>
            <a:ext cx="11402291" cy="4427081"/>
          </a:xfrm>
        </p:spPr>
        <p:txBody>
          <a:bodyPr>
            <a:normAutofit/>
          </a:bodyPr>
          <a:lstStyle/>
          <a:p>
            <a:pPr marL="109728" indent="0">
              <a:buNone/>
            </a:pPr>
            <a:r>
              <a:rPr lang="en-US" sz="3600" b="1" i="1" dirty="0" smtClean="0"/>
              <a:t>   </a:t>
            </a:r>
            <a:endParaRPr lang="en-US" dirty="0"/>
          </a:p>
          <a:p>
            <a:pPr marL="109728" indent="0">
              <a:buNone/>
            </a:pPr>
            <a:endParaRPr lang="en-US" dirty="0" smtClean="0"/>
          </a:p>
          <a:p>
            <a:pPr marL="109728" indent="0">
              <a:buNone/>
            </a:pPr>
            <a:r>
              <a:rPr lang="en-US" dirty="0" smtClean="0"/>
              <a:t>Presented by:</a:t>
            </a:r>
            <a:endParaRPr lang="en-US" dirty="0"/>
          </a:p>
          <a:p>
            <a:pPr marL="109728" indent="0">
              <a:buNone/>
            </a:pPr>
            <a:r>
              <a:rPr lang="en-US" b="1" dirty="0" smtClean="0"/>
              <a:t>Adria Torrez, Assistant Education Director</a:t>
            </a:r>
            <a:endParaRPr lang="en-US" dirty="0" smtClean="0"/>
          </a:p>
          <a:p>
            <a:pPr marL="109728" indent="0">
              <a:buNone/>
            </a:pPr>
            <a:r>
              <a:rPr lang="en-US" dirty="0" smtClean="0"/>
              <a:t>Association </a:t>
            </a:r>
            <a:r>
              <a:rPr lang="en-US" dirty="0"/>
              <a:t>of Woodworking &amp; Furnishings </a:t>
            </a:r>
            <a:r>
              <a:rPr lang="en-US" dirty="0" smtClean="0"/>
              <a:t>		</a:t>
            </a:r>
          </a:p>
          <a:p>
            <a:pPr marL="109728" indent="0">
              <a:buNone/>
            </a:pPr>
            <a:r>
              <a:rPr lang="en-US" dirty="0" smtClean="0"/>
              <a:t>Suppliers </a:t>
            </a:r>
            <a:r>
              <a:rPr lang="en-US" dirty="0"/>
              <a:t>(AWFS)</a:t>
            </a:r>
          </a:p>
          <a:p>
            <a:pPr marL="109728" indent="0">
              <a:buNone/>
            </a:pPr>
            <a:r>
              <a:rPr lang="en-US" sz="2400" dirty="0" smtClean="0"/>
              <a:t>Anaheim, CA</a:t>
            </a:r>
            <a:endParaRPr lang="en-US" sz="2400" dirty="0"/>
          </a:p>
          <a:p>
            <a:pPr marL="109728" indent="0">
              <a:buNone/>
            </a:pPr>
            <a:endParaRPr lang="en-US" sz="2400" dirty="0" smtClean="0"/>
          </a:p>
          <a:p>
            <a:pPr marL="109728" indent="0">
              <a:buNone/>
            </a:pPr>
            <a:r>
              <a:rPr lang="en-US" sz="2400" dirty="0"/>
              <a:t>	</a:t>
            </a:r>
            <a:r>
              <a:rPr lang="en-US" sz="2400" dirty="0" smtClean="0"/>
              <a:t>								</a:t>
            </a:r>
            <a:endParaRPr lang="en-US" sz="2400" dirty="0"/>
          </a:p>
        </p:txBody>
      </p:sp>
      <p:sp>
        <p:nvSpPr>
          <p:cNvPr id="3" name="Title 2"/>
          <p:cNvSpPr>
            <a:spLocks noGrp="1"/>
          </p:cNvSpPr>
          <p:nvPr>
            <p:ph type="title"/>
          </p:nvPr>
        </p:nvSpPr>
        <p:spPr>
          <a:xfrm>
            <a:off x="388620" y="845820"/>
            <a:ext cx="11193780" cy="1668780"/>
          </a:xfrm>
        </p:spPr>
        <p:txBody>
          <a:bodyPr>
            <a:noAutofit/>
          </a:bodyPr>
          <a:lstStyle/>
          <a:p>
            <a:r>
              <a:rPr lang="en-US" sz="4400" b="1" dirty="0" smtClean="0"/>
              <a:t>Meet the New Face of </a:t>
            </a:r>
            <a:r>
              <a:rPr lang="en-US" sz="4400" b="1" dirty="0"/>
              <a:t>Manufacturing: </a:t>
            </a:r>
            <a:br>
              <a:rPr lang="en-US" sz="4400" b="1" dirty="0"/>
            </a:br>
            <a:r>
              <a:rPr lang="en-US" sz="3600" b="1" i="1" dirty="0" smtClean="0"/>
              <a:t>Guiding </a:t>
            </a:r>
            <a:r>
              <a:rPr lang="en-US" sz="3600" b="1" i="1" dirty="0"/>
              <a:t>Students to 21st Century Careers</a:t>
            </a:r>
            <a:r>
              <a:rPr lang="en-US" sz="4400" b="1" dirty="0"/>
              <a:t/>
            </a:r>
            <a:br>
              <a:rPr lang="en-US" sz="4400" b="1" dirty="0"/>
            </a:br>
            <a:endParaRPr lang="en-US" sz="4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3267" y="1797195"/>
            <a:ext cx="2978153" cy="4583377"/>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6817" y="5375678"/>
            <a:ext cx="1377429" cy="101837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3301" y="5375679"/>
            <a:ext cx="1483224" cy="1018379"/>
          </a:xfrm>
          <a:prstGeom prst="rect">
            <a:avLst/>
          </a:prstGeom>
        </p:spPr>
      </p:pic>
    </p:spTree>
    <p:extLst>
      <p:ext uri="{BB962C8B-B14F-4D97-AF65-F5344CB8AC3E}">
        <p14:creationId xmlns:p14="http://schemas.microsoft.com/office/powerpoint/2010/main" val="1867434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9377363" y="2249425"/>
            <a:ext cx="2205037" cy="1653777"/>
          </a:xfrm>
        </p:spPr>
      </p:pic>
      <p:sp>
        <p:nvSpPr>
          <p:cNvPr id="6" name="Text Placeholder 5"/>
          <p:cNvSpPr>
            <a:spLocks noGrp="1"/>
          </p:cNvSpPr>
          <p:nvPr>
            <p:ph sz="half" idx="1"/>
          </p:nvPr>
        </p:nvSpPr>
        <p:spPr>
          <a:xfrm>
            <a:off x="513929" y="2209800"/>
            <a:ext cx="7112770" cy="4648201"/>
          </a:xfrm>
        </p:spPr>
        <p:txBody>
          <a:bodyPr>
            <a:normAutofit/>
          </a:bodyPr>
          <a:lstStyle/>
          <a:p>
            <a:r>
              <a:rPr lang="en-US" sz="2400" dirty="0" smtClean="0"/>
              <a:t>STEM –Applied courses directly support </a:t>
            </a:r>
            <a:r>
              <a:rPr lang="en-US" sz="2400" dirty="0"/>
              <a:t>technology and </a:t>
            </a:r>
            <a:r>
              <a:rPr lang="en-US" sz="2400" dirty="0" smtClean="0"/>
              <a:t>engineering. Augment </a:t>
            </a:r>
            <a:r>
              <a:rPr lang="en-US" sz="2400" dirty="0"/>
              <a:t>science and math </a:t>
            </a:r>
            <a:r>
              <a:rPr lang="en-US" sz="2400" dirty="0" smtClean="0"/>
              <a:t>and </a:t>
            </a:r>
            <a:r>
              <a:rPr lang="en-US" sz="2400" dirty="0"/>
              <a:t>the A [Art] in STEAM] </a:t>
            </a:r>
          </a:p>
          <a:p>
            <a:r>
              <a:rPr lang="en-US" sz="2400" dirty="0"/>
              <a:t>CAD/CAM, </a:t>
            </a:r>
            <a:r>
              <a:rPr lang="en-US" sz="2400" dirty="0" smtClean="0"/>
              <a:t>the basis of Adv. </a:t>
            </a:r>
            <a:r>
              <a:rPr lang="en-US" sz="2400" dirty="0" err="1" smtClean="0"/>
              <a:t>Mfg</a:t>
            </a:r>
            <a:r>
              <a:rPr lang="en-US" sz="2400" dirty="0" smtClean="0"/>
              <a:t>, is compatible with </a:t>
            </a:r>
            <a:r>
              <a:rPr lang="en-US" sz="2400" dirty="0"/>
              <a:t>other skill-training areas such as computer programming, industrial design, graphic </a:t>
            </a:r>
            <a:r>
              <a:rPr lang="en-US" sz="2400" dirty="0" smtClean="0"/>
              <a:t>design</a:t>
            </a:r>
          </a:p>
          <a:p>
            <a:r>
              <a:rPr lang="en-US" sz="2400" dirty="0" smtClean="0"/>
              <a:t>Manufacturing’s cutting </a:t>
            </a:r>
            <a:r>
              <a:rPr lang="en-US" sz="2400" dirty="0"/>
              <a:t>edge </a:t>
            </a:r>
            <a:r>
              <a:rPr lang="en-US" sz="2400" dirty="0" smtClean="0"/>
              <a:t>technology is applicable not only in wood, metals</a:t>
            </a:r>
            <a:r>
              <a:rPr lang="en-US" sz="2400" dirty="0"/>
              <a:t>, </a:t>
            </a:r>
            <a:r>
              <a:rPr lang="en-US" sz="2400" dirty="0" smtClean="0"/>
              <a:t>automotive and electronics, but also architecture, </a:t>
            </a:r>
            <a:r>
              <a:rPr lang="en-US" sz="2400" dirty="0"/>
              <a:t>fine arts, geology, math, </a:t>
            </a:r>
            <a:r>
              <a:rPr lang="en-US" sz="2400" dirty="0" smtClean="0"/>
              <a:t>music</a:t>
            </a:r>
            <a:endParaRPr lang="en-US" sz="2400" dirty="0"/>
          </a:p>
        </p:txBody>
      </p:sp>
      <p:sp>
        <p:nvSpPr>
          <p:cNvPr id="9" name="Title 8"/>
          <p:cNvSpPr>
            <a:spLocks noGrp="1"/>
          </p:cNvSpPr>
          <p:nvPr>
            <p:ph type="title"/>
          </p:nvPr>
        </p:nvSpPr>
        <p:spPr>
          <a:xfrm>
            <a:off x="609600" y="1135464"/>
            <a:ext cx="10972800" cy="1074336"/>
          </a:xfrm>
        </p:spPr>
        <p:txBody>
          <a:bodyPr>
            <a:normAutofit/>
          </a:bodyPr>
          <a:lstStyle/>
          <a:p>
            <a:pPr lvl="0"/>
            <a:r>
              <a:rPr lang="en-US" b="1" dirty="0" smtClean="0"/>
              <a:t>Relationship </a:t>
            </a:r>
            <a:r>
              <a:rPr lang="en-US" b="1" dirty="0"/>
              <a:t>to </a:t>
            </a:r>
            <a:r>
              <a:rPr lang="en-US" b="1" dirty="0" smtClean="0"/>
              <a:t>Other classes</a:t>
            </a:r>
            <a:endParaRPr lang="en-US" b="1"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01200" y="6152844"/>
            <a:ext cx="2354144" cy="421692"/>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44281" y="3903202"/>
            <a:ext cx="2666163" cy="1999622"/>
          </a:xfrm>
          <a:prstGeom prst="rect">
            <a:avLst/>
          </a:prstGeom>
        </p:spPr>
      </p:pic>
    </p:spTree>
    <p:extLst>
      <p:ext uri="{BB962C8B-B14F-4D97-AF65-F5344CB8AC3E}">
        <p14:creationId xmlns:p14="http://schemas.microsoft.com/office/powerpoint/2010/main" val="1049848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sz="half" idx="1"/>
          </p:nvPr>
        </p:nvSpPr>
        <p:spPr>
          <a:xfrm>
            <a:off x="556260" y="1481329"/>
            <a:ext cx="7377953" cy="4946905"/>
          </a:xfrm>
        </p:spPr>
        <p:txBody>
          <a:bodyPr>
            <a:normAutofit/>
          </a:bodyPr>
          <a:lstStyle/>
          <a:p>
            <a:pPr marL="566928" indent="-457200">
              <a:buFont typeface="+mj-lt"/>
              <a:buAutoNum type="arabicPeriod"/>
            </a:pPr>
            <a:r>
              <a:rPr lang="en-US" sz="2400" dirty="0" smtClean="0"/>
              <a:t>Resources for instructors, administrators, students and others  -- </a:t>
            </a:r>
            <a:r>
              <a:rPr lang="en-US" sz="2200" dirty="0" smtClean="0">
                <a:hlinkClick r:id="rId3"/>
              </a:rPr>
              <a:t>www.AWFS.org/education</a:t>
            </a:r>
            <a:r>
              <a:rPr lang="en-US" sz="2200" dirty="0" smtClean="0"/>
              <a:t> </a:t>
            </a:r>
            <a:endParaRPr lang="en-US" sz="2400" dirty="0"/>
          </a:p>
          <a:p>
            <a:pPr marL="566928" lvl="0" indent="-457200">
              <a:buFont typeface="+mj-lt"/>
              <a:buAutoNum type="arabicPeriod"/>
            </a:pPr>
            <a:r>
              <a:rPr lang="en-US" sz="2400" dirty="0" smtClean="0"/>
              <a:t>Information on Wood Manufacturing Skill Standards</a:t>
            </a:r>
            <a:endParaRPr lang="en-US" sz="2400" dirty="0" smtClean="0">
              <a:hlinkClick r:id="rId4"/>
            </a:endParaRPr>
          </a:p>
          <a:p>
            <a:pPr marL="923544" lvl="3" indent="0">
              <a:buNone/>
            </a:pPr>
            <a:r>
              <a:rPr lang="en-US" sz="2200" dirty="0" smtClean="0">
                <a:hlinkClick r:id="rId4"/>
              </a:rPr>
              <a:t>www.woodworkcareer.org</a:t>
            </a:r>
          </a:p>
          <a:p>
            <a:pPr marL="566928" indent="-457200">
              <a:buFont typeface="+mj-lt"/>
              <a:buAutoNum type="arabicPeriod"/>
            </a:pPr>
            <a:r>
              <a:rPr lang="en-US" sz="2400" b="1" i="1" dirty="0" smtClean="0"/>
              <a:t>Modern Cabinetmaking </a:t>
            </a:r>
            <a:r>
              <a:rPr lang="en-US" sz="2400" dirty="0" smtClean="0"/>
              <a:t>textbook </a:t>
            </a:r>
          </a:p>
          <a:p>
            <a:pPr marL="923544" lvl="3" indent="0">
              <a:buNone/>
            </a:pPr>
            <a:r>
              <a:rPr lang="en-US" sz="2200" dirty="0" smtClean="0">
                <a:hlinkClick r:id="rId5"/>
              </a:rPr>
              <a:t>http://www.g-w.com/</a:t>
            </a:r>
            <a:endParaRPr lang="en-US" sz="2200" dirty="0"/>
          </a:p>
          <a:p>
            <a:pPr marL="566928" lvl="3" indent="-457200">
              <a:buClr>
                <a:schemeClr val="accent3"/>
              </a:buClr>
              <a:buAutoNum type="arabicPeriod" startAt="4"/>
            </a:pPr>
            <a:r>
              <a:rPr lang="en-US" sz="2400" i="1" dirty="0" smtClean="0"/>
              <a:t>Manufacturing </a:t>
            </a:r>
            <a:r>
              <a:rPr lang="en-US" sz="2400" i="1" dirty="0"/>
              <a:t>Day and other projects of the </a:t>
            </a:r>
            <a:endParaRPr lang="en-US" sz="2400" i="1" dirty="0" smtClean="0"/>
          </a:p>
          <a:p>
            <a:pPr marL="109728" lvl="3" indent="0">
              <a:buClr>
                <a:schemeClr val="accent3"/>
              </a:buClr>
              <a:buNone/>
            </a:pPr>
            <a:r>
              <a:rPr lang="en-US" sz="2400" i="1" dirty="0"/>
              <a:t> </a:t>
            </a:r>
            <a:r>
              <a:rPr lang="en-US" sz="2400" i="1" dirty="0" smtClean="0"/>
              <a:t>      National </a:t>
            </a:r>
            <a:r>
              <a:rPr lang="en-US" sz="2400" i="1" dirty="0"/>
              <a:t>Association of Manufacturers; issues </a:t>
            </a:r>
            <a:endParaRPr lang="en-US" sz="2400" i="1" dirty="0" smtClean="0"/>
          </a:p>
          <a:p>
            <a:pPr marL="109728" lvl="3" indent="0">
              <a:buClr>
                <a:schemeClr val="accent3"/>
              </a:buClr>
              <a:buNone/>
            </a:pPr>
            <a:r>
              <a:rPr lang="en-US" sz="2400" i="1" dirty="0"/>
              <a:t> </a:t>
            </a:r>
            <a:r>
              <a:rPr lang="en-US" sz="2400" i="1" dirty="0" smtClean="0"/>
              <a:t>      reports </a:t>
            </a:r>
            <a:r>
              <a:rPr lang="en-US" sz="2400" i="1" dirty="0"/>
              <a:t>with great info and </a:t>
            </a:r>
            <a:r>
              <a:rPr lang="en-US" sz="2400" i="1" dirty="0" smtClean="0"/>
              <a:t>stats -- </a:t>
            </a:r>
            <a:r>
              <a:rPr lang="en-US" sz="2400" i="1" dirty="0" smtClean="0">
                <a:hlinkClick r:id="rId6"/>
              </a:rPr>
              <a:t>www.mfgday.com</a:t>
            </a:r>
            <a:endParaRPr lang="en-US" sz="2400" i="1" dirty="0" smtClean="0"/>
          </a:p>
          <a:p>
            <a:pPr marL="109728" lvl="3" indent="0">
              <a:buClr>
                <a:schemeClr val="accent3"/>
              </a:buClr>
              <a:buNone/>
            </a:pPr>
            <a:r>
              <a:rPr lang="en-US" sz="2400" i="1" dirty="0" smtClean="0"/>
              <a:t>       </a:t>
            </a:r>
            <a:r>
              <a:rPr lang="en-US" sz="2400" i="1" dirty="0" smtClean="0">
                <a:hlinkClick r:id="rId7"/>
              </a:rPr>
              <a:t>www.themanufacturinginstitute.org</a:t>
            </a:r>
            <a:r>
              <a:rPr lang="en-US" sz="2400" i="1" dirty="0" smtClean="0"/>
              <a:t> </a:t>
            </a:r>
          </a:p>
          <a:p>
            <a:pPr marL="566928" lvl="3" indent="-457200">
              <a:buClr>
                <a:schemeClr val="accent3"/>
              </a:buClr>
              <a:buAutoNum type="arabicPeriod" startAt="5"/>
            </a:pPr>
            <a:r>
              <a:rPr lang="en-US" sz="2400" i="1" dirty="0" smtClean="0"/>
              <a:t>Wood Mfg. trade press </a:t>
            </a:r>
          </a:p>
          <a:p>
            <a:pPr marL="109728" lvl="3" indent="0">
              <a:buClr>
                <a:schemeClr val="accent3"/>
              </a:buClr>
              <a:buNone/>
            </a:pPr>
            <a:r>
              <a:rPr lang="en-US" sz="2400" i="1" dirty="0"/>
              <a:t> </a:t>
            </a:r>
            <a:r>
              <a:rPr lang="en-US" sz="2400" i="1" dirty="0" smtClean="0"/>
              <a:t>      </a:t>
            </a:r>
            <a:r>
              <a:rPr lang="en-US" sz="2400" i="1" u="sng" dirty="0" smtClean="0">
                <a:hlinkClick r:id="rId8"/>
              </a:rPr>
              <a:t>www.WoodworkingNetwork.com</a:t>
            </a:r>
            <a:endParaRPr lang="en-US" sz="2400" i="1" u="sng" dirty="0" smtClean="0"/>
          </a:p>
          <a:p>
            <a:pPr marL="109728" lvl="3" indent="0">
              <a:buClr>
                <a:schemeClr val="accent3"/>
              </a:buClr>
              <a:buNone/>
            </a:pPr>
            <a:endParaRPr lang="en-US" sz="2400" i="1" dirty="0"/>
          </a:p>
        </p:txBody>
      </p:sp>
      <p:sp>
        <p:nvSpPr>
          <p:cNvPr id="2" name="Title 1"/>
          <p:cNvSpPr>
            <a:spLocks noGrp="1"/>
          </p:cNvSpPr>
          <p:nvPr>
            <p:ph type="title"/>
          </p:nvPr>
        </p:nvSpPr>
        <p:spPr>
          <a:xfrm>
            <a:off x="609600" y="673100"/>
            <a:ext cx="10972800" cy="808229"/>
          </a:xfrm>
        </p:spPr>
        <p:txBody>
          <a:bodyPr>
            <a:noAutofit/>
          </a:bodyPr>
          <a:lstStyle/>
          <a:p>
            <a:r>
              <a:rPr lang="en-US" sz="3600" b="1" dirty="0" smtClean="0"/>
              <a:t>              Resources</a:t>
            </a:r>
            <a:endParaRPr lang="en-US" sz="3600" b="1" dirty="0"/>
          </a:p>
        </p:txBody>
      </p:sp>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19385" y="1871817"/>
            <a:ext cx="2532767" cy="3277699"/>
          </a:xfrm>
          <a:prstGeom prst="rect">
            <a:avLst/>
          </a:prstGeom>
        </p:spPr>
      </p:pic>
    </p:spTree>
    <p:extLst>
      <p:ext uri="{BB962C8B-B14F-4D97-AF65-F5344CB8AC3E}">
        <p14:creationId xmlns:p14="http://schemas.microsoft.com/office/powerpoint/2010/main" val="3438634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16000" y="2249425"/>
            <a:ext cx="8642630" cy="4341875"/>
          </a:xfrm>
        </p:spPr>
        <p:txBody>
          <a:bodyPr/>
          <a:lstStyle/>
          <a:p>
            <a:pPr marL="109728" indent="0">
              <a:lnSpc>
                <a:spcPct val="150000"/>
              </a:lnSpc>
              <a:buNone/>
            </a:pPr>
            <a:r>
              <a:rPr lang="en-US" sz="2800" dirty="0"/>
              <a:t>Nancy Fister, AWFS, </a:t>
            </a:r>
            <a:r>
              <a:rPr lang="en-US" sz="2800" u="sng" dirty="0">
                <a:hlinkClick r:id="rId3"/>
              </a:rPr>
              <a:t>nancy@awfs.org</a:t>
            </a:r>
            <a:r>
              <a:rPr lang="en-US" sz="2800" dirty="0"/>
              <a:t>, </a:t>
            </a:r>
            <a:r>
              <a:rPr lang="en-US" sz="2800" dirty="0" smtClean="0"/>
              <a:t>323.215.0303</a:t>
            </a:r>
          </a:p>
          <a:p>
            <a:pPr marL="109728" indent="0">
              <a:lnSpc>
                <a:spcPct val="150000"/>
              </a:lnSpc>
              <a:buNone/>
            </a:pPr>
            <a:r>
              <a:rPr lang="en-US" sz="2800" dirty="0" smtClean="0"/>
              <a:t>Adria Torrez, AWFS, </a:t>
            </a:r>
            <a:r>
              <a:rPr lang="en-US" sz="2800" dirty="0" smtClean="0">
                <a:hlinkClick r:id="rId4"/>
              </a:rPr>
              <a:t>adria@awfs.org</a:t>
            </a:r>
            <a:r>
              <a:rPr lang="en-US" sz="2800" dirty="0" smtClean="0"/>
              <a:t>, 323.215.0311</a:t>
            </a:r>
            <a:endParaRPr lang="en-US" sz="2800" dirty="0"/>
          </a:p>
          <a:p>
            <a:pPr marL="109728" indent="0">
              <a:lnSpc>
                <a:spcPct val="150000"/>
              </a:lnSpc>
              <a:buNone/>
            </a:pPr>
            <a:endParaRPr lang="en-US" dirty="0"/>
          </a:p>
          <a:p>
            <a:pPr marL="109728" indent="0">
              <a:buNone/>
            </a:pPr>
            <a:r>
              <a:rPr lang="en-US" dirty="0"/>
              <a:t> </a:t>
            </a:r>
            <a:r>
              <a:rPr lang="en-US" sz="3200" b="1" i="1" dirty="0" smtClean="0">
                <a:solidFill>
                  <a:schemeClr val="tx1"/>
                </a:solidFill>
              </a:rPr>
              <a:t>Thank you for your support of CTE and opportunities in manufacturing industries!</a:t>
            </a:r>
            <a:r>
              <a:rPr lang="en-US" sz="3200" b="1" i="1" dirty="0">
                <a:solidFill>
                  <a:schemeClr val="tx1"/>
                </a:solidFill>
              </a:rPr>
              <a:t> </a:t>
            </a:r>
          </a:p>
        </p:txBody>
      </p:sp>
      <p:sp>
        <p:nvSpPr>
          <p:cNvPr id="4" name="Title 3"/>
          <p:cNvSpPr>
            <a:spLocks noGrp="1"/>
          </p:cNvSpPr>
          <p:nvPr>
            <p:ph type="title"/>
          </p:nvPr>
        </p:nvSpPr>
        <p:spPr>
          <a:xfrm>
            <a:off x="609600" y="1182625"/>
            <a:ext cx="10972800" cy="1066800"/>
          </a:xfrm>
        </p:spPr>
        <p:txBody>
          <a:bodyPr/>
          <a:lstStyle/>
          <a:p>
            <a:r>
              <a:rPr lang="en-US" dirty="0" smtClean="0"/>
              <a:t>Contact:</a:t>
            </a:r>
            <a:endParaRPr lang="en-US"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98074" y="5324257"/>
            <a:ext cx="1139241" cy="782201"/>
          </a:xfrm>
          <a:prstGeom prst="rect">
            <a:avLst/>
          </a:prstGeom>
        </p:spPr>
      </p:pic>
      <p:sp>
        <p:nvSpPr>
          <p:cNvPr id="2" name="Content Placeholder 1"/>
          <p:cNvSpPr>
            <a:spLocks noGrp="1"/>
          </p:cNvSpPr>
          <p:nvPr>
            <p:ph sz="half" idx="2"/>
          </p:nvPr>
        </p:nvSpPr>
        <p:spPr>
          <a:xfrm>
            <a:off x="13670280" y="2249424"/>
            <a:ext cx="5250180" cy="4341875"/>
          </a:xfrm>
        </p:spPr>
        <p:txBody>
          <a:bodyPr/>
          <a:lstStyle/>
          <a:p>
            <a:endParaRPr lang="en-US" dirty="0"/>
          </a:p>
        </p:txBody>
      </p:sp>
    </p:spTree>
    <p:extLst>
      <p:ext uri="{BB962C8B-B14F-4D97-AF65-F5344CB8AC3E}">
        <p14:creationId xmlns:p14="http://schemas.microsoft.com/office/powerpoint/2010/main" val="3229286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682318"/>
            <a:ext cx="10972800" cy="2021002"/>
          </a:xfrm>
        </p:spPr>
        <p:txBody>
          <a:bodyPr>
            <a:normAutofit fontScale="77500" lnSpcReduction="20000"/>
          </a:bodyPr>
          <a:lstStyle/>
          <a:p>
            <a:r>
              <a:rPr lang="en-US" dirty="0" smtClean="0"/>
              <a:t>National trade association for the secondary wood products industry.</a:t>
            </a:r>
          </a:p>
          <a:p>
            <a:pPr marL="109728" indent="0">
              <a:buNone/>
            </a:pPr>
            <a:endParaRPr lang="en-US" dirty="0" smtClean="0"/>
          </a:p>
          <a:p>
            <a:r>
              <a:rPr lang="en-US" dirty="0" smtClean="0"/>
              <a:t>Our member companies are manufacturers of machinery and supplies for cabinetmakers, furniture makers, architectural millwork firms, and many others who produce with wood!</a:t>
            </a:r>
          </a:p>
          <a:p>
            <a:pPr marL="109728" indent="0">
              <a:buNone/>
            </a:pPr>
            <a:endParaRPr lang="en-US" dirty="0" smtClean="0"/>
          </a:p>
          <a:p>
            <a:r>
              <a:rPr lang="en-US" dirty="0" smtClean="0"/>
              <a:t>Strong focus in supporting industry education.</a:t>
            </a:r>
            <a:endParaRPr lang="en-US" dirty="0"/>
          </a:p>
        </p:txBody>
      </p:sp>
      <p:sp>
        <p:nvSpPr>
          <p:cNvPr id="3" name="Title 2"/>
          <p:cNvSpPr>
            <a:spLocks noGrp="1"/>
          </p:cNvSpPr>
          <p:nvPr>
            <p:ph type="title"/>
          </p:nvPr>
        </p:nvSpPr>
        <p:spPr>
          <a:xfrm>
            <a:off x="609600" y="777240"/>
            <a:ext cx="10972800" cy="905077"/>
          </a:xfrm>
        </p:spPr>
        <p:txBody>
          <a:bodyPr>
            <a:normAutofit/>
          </a:bodyPr>
          <a:lstStyle/>
          <a:p>
            <a:r>
              <a:rPr lang="en-US" dirty="0" smtClean="0"/>
              <a:t>Who is AWFS®? </a:t>
            </a:r>
            <a:endParaRPr lang="en-US" sz="4400" i="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6553" y="3934196"/>
            <a:ext cx="3068238" cy="204771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209" y="4093698"/>
            <a:ext cx="2734686" cy="1823124"/>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7918" y="5005260"/>
            <a:ext cx="2236766" cy="1491177"/>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60976" y="4563867"/>
            <a:ext cx="2670679" cy="2003009"/>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28540" y="4093698"/>
            <a:ext cx="2447509" cy="1835632"/>
          </a:xfrm>
          <a:prstGeom prst="rect">
            <a:avLst/>
          </a:prstGeom>
        </p:spPr>
      </p:pic>
    </p:spTree>
    <p:extLst>
      <p:ext uri="{BB962C8B-B14F-4D97-AF65-F5344CB8AC3E}">
        <p14:creationId xmlns:p14="http://schemas.microsoft.com/office/powerpoint/2010/main" val="2725895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Meet the New Face of Manufacturing</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0940" y="2232018"/>
            <a:ext cx="2911460" cy="435166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9947" y="2470638"/>
            <a:ext cx="2522861" cy="3882684"/>
          </a:xfrm>
          <a:prstGeom prst="rect">
            <a:avLst/>
          </a:prstGeom>
        </p:spPr>
      </p:pic>
      <p:sp>
        <p:nvSpPr>
          <p:cNvPr id="7" name="Content Placeholder 6"/>
          <p:cNvSpPr>
            <a:spLocks noGrp="1"/>
          </p:cNvSpPr>
          <p:nvPr>
            <p:ph idx="1"/>
          </p:nvPr>
        </p:nvSpPr>
        <p:spPr>
          <a:xfrm>
            <a:off x="609600" y="2249424"/>
            <a:ext cx="5340347" cy="4325112"/>
          </a:xfrm>
        </p:spPr>
        <p:txBody>
          <a:bodyPr>
            <a:normAutofit/>
          </a:bodyPr>
          <a:lstStyle/>
          <a:p>
            <a:r>
              <a:rPr lang="en-US" dirty="0" smtClean="0"/>
              <a:t>Campaign launched in 2014 to </a:t>
            </a:r>
            <a:r>
              <a:rPr lang="en-US" dirty="0" smtClean="0">
                <a:solidFill>
                  <a:srgbClr val="C00000"/>
                </a:solidFill>
              </a:rPr>
              <a:t>CHANGE THE IMAGE OF WOOD PRODUCTS MANUFACTURING</a:t>
            </a:r>
          </a:p>
          <a:p>
            <a:r>
              <a:rPr lang="en-US" dirty="0" smtClean="0"/>
              <a:t>Promote careers in wood products manufacturing:</a:t>
            </a:r>
          </a:p>
          <a:p>
            <a:pPr lvl="1"/>
            <a:r>
              <a:rPr lang="en-US" dirty="0" smtClean="0"/>
              <a:t>Dispel outdated myths about manufacturing</a:t>
            </a:r>
          </a:p>
          <a:p>
            <a:pPr lvl="1"/>
            <a:r>
              <a:rPr lang="en-US" dirty="0" smtClean="0"/>
              <a:t>Reach parents, students, legislators and others</a:t>
            </a:r>
          </a:p>
        </p:txBody>
      </p:sp>
    </p:spTree>
    <p:extLst>
      <p:ext uri="{BB962C8B-B14F-4D97-AF65-F5344CB8AC3E}">
        <p14:creationId xmlns:p14="http://schemas.microsoft.com/office/powerpoint/2010/main" val="2348962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sz="half" idx="1"/>
          </p:nvPr>
        </p:nvSpPr>
        <p:spPr>
          <a:xfrm>
            <a:off x="740229" y="1862825"/>
            <a:ext cx="6745793" cy="4636995"/>
          </a:xfrm>
        </p:spPr>
        <p:txBody>
          <a:bodyPr>
            <a:normAutofit/>
          </a:bodyPr>
          <a:lstStyle/>
          <a:p>
            <a:pPr marL="109728" lvl="0" indent="0">
              <a:buNone/>
            </a:pPr>
            <a:endParaRPr lang="en-US" dirty="0">
              <a:solidFill>
                <a:srgbClr val="C00000"/>
              </a:solidFill>
            </a:endParaRPr>
          </a:p>
          <a:p>
            <a:pPr lvl="0"/>
            <a:r>
              <a:rPr lang="en-US" sz="2800" dirty="0" smtClean="0">
                <a:solidFill>
                  <a:srgbClr val="C00000"/>
                </a:solidFill>
              </a:rPr>
              <a:t>Over 2 </a:t>
            </a:r>
            <a:r>
              <a:rPr lang="en-US" sz="2800" dirty="0">
                <a:solidFill>
                  <a:srgbClr val="C00000"/>
                </a:solidFill>
              </a:rPr>
              <a:t>million manufacturing jobs </a:t>
            </a:r>
            <a:r>
              <a:rPr lang="en-US" sz="2800" dirty="0" smtClean="0">
                <a:solidFill>
                  <a:srgbClr val="C00000"/>
                </a:solidFill>
              </a:rPr>
              <a:t>are expected to go unfilled in the next </a:t>
            </a:r>
          </a:p>
          <a:p>
            <a:pPr marL="109728" indent="0">
              <a:buNone/>
            </a:pPr>
            <a:r>
              <a:rPr lang="en-US" sz="2800" dirty="0">
                <a:solidFill>
                  <a:srgbClr val="C00000"/>
                </a:solidFill>
              </a:rPr>
              <a:t> </a:t>
            </a:r>
            <a:r>
              <a:rPr lang="en-US" sz="2800" dirty="0" smtClean="0">
                <a:solidFill>
                  <a:srgbClr val="C00000"/>
                </a:solidFill>
              </a:rPr>
              <a:t>  decade. </a:t>
            </a:r>
            <a:r>
              <a:rPr lang="en-US" i="1" dirty="0">
                <a:solidFill>
                  <a:srgbClr val="C00000"/>
                </a:solidFill>
              </a:rPr>
              <a:t>(The Manufacturing </a:t>
            </a:r>
            <a:r>
              <a:rPr lang="en-US" i="1" dirty="0" smtClean="0">
                <a:solidFill>
                  <a:srgbClr val="C00000"/>
                </a:solidFill>
              </a:rPr>
              <a:t>Institute)</a:t>
            </a:r>
          </a:p>
          <a:p>
            <a:r>
              <a:rPr lang="en-US" sz="2800" dirty="0" smtClean="0">
                <a:solidFill>
                  <a:srgbClr val="C00000"/>
                </a:solidFill>
              </a:rPr>
              <a:t>From Jan. to June of 2015, 68,000 </a:t>
            </a:r>
          </a:p>
          <a:p>
            <a:pPr marL="109728" lvl="0" indent="0">
              <a:buNone/>
            </a:pPr>
            <a:r>
              <a:rPr lang="en-US" sz="2800" dirty="0" smtClean="0">
                <a:solidFill>
                  <a:srgbClr val="C00000"/>
                </a:solidFill>
              </a:rPr>
              <a:t>   mfg. jobs went unfilled each month,  </a:t>
            </a:r>
          </a:p>
          <a:p>
            <a:pPr marL="109728" lvl="0" indent="0">
              <a:buNone/>
            </a:pPr>
            <a:r>
              <a:rPr lang="en-US" sz="2800" dirty="0" smtClean="0">
                <a:solidFill>
                  <a:srgbClr val="C00000"/>
                </a:solidFill>
              </a:rPr>
              <a:t>   according to government data. </a:t>
            </a:r>
          </a:p>
          <a:p>
            <a:pPr marL="109728" lvl="0" indent="0">
              <a:buNone/>
            </a:pPr>
            <a:endParaRPr lang="en-US" sz="2800" dirty="0"/>
          </a:p>
          <a:p>
            <a:r>
              <a:rPr lang="en-US" sz="2800" b="1" i="1" dirty="0" smtClean="0">
                <a:solidFill>
                  <a:srgbClr val="C00000"/>
                </a:solidFill>
              </a:rPr>
              <a:t>And yet</a:t>
            </a:r>
            <a:r>
              <a:rPr lang="en-US" sz="2800" b="1" i="1" dirty="0">
                <a:solidFill>
                  <a:srgbClr val="C00000"/>
                </a:solidFill>
              </a:rPr>
              <a:t>, 10</a:t>
            </a:r>
            <a:r>
              <a:rPr lang="en-US" sz="2800" b="1" i="1" dirty="0" smtClean="0">
                <a:solidFill>
                  <a:srgbClr val="C00000"/>
                </a:solidFill>
              </a:rPr>
              <a:t>% of </a:t>
            </a:r>
            <a:r>
              <a:rPr lang="en-US" sz="2800" b="1" i="1" dirty="0">
                <a:solidFill>
                  <a:srgbClr val="C00000"/>
                </a:solidFill>
              </a:rPr>
              <a:t>20-24 year-olds </a:t>
            </a:r>
            <a:r>
              <a:rPr lang="en-US" sz="2800" b="1" i="1" dirty="0" smtClean="0">
                <a:solidFill>
                  <a:srgbClr val="C00000"/>
                </a:solidFill>
              </a:rPr>
              <a:t>are unemployed.</a:t>
            </a:r>
            <a:endParaRPr lang="en-US" dirty="0"/>
          </a:p>
        </p:txBody>
      </p:sp>
      <p:sp>
        <p:nvSpPr>
          <p:cNvPr id="9" name="Title 8"/>
          <p:cNvSpPr>
            <a:spLocks noGrp="1"/>
          </p:cNvSpPr>
          <p:nvPr>
            <p:ph type="title"/>
          </p:nvPr>
        </p:nvSpPr>
        <p:spPr/>
        <p:txBody>
          <a:bodyPr>
            <a:normAutofit fontScale="90000"/>
          </a:bodyPr>
          <a:lstStyle/>
          <a:p>
            <a:pPr lvl="0"/>
            <a:r>
              <a:rPr lang="en-US" b="1" dirty="0" smtClean="0"/>
              <a:t>The Jobs vs. Workers</a:t>
            </a:r>
            <a:r>
              <a:rPr lang="en-US" b="1" dirty="0"/>
              <a:t> </a:t>
            </a:r>
            <a:r>
              <a:rPr lang="en-US" b="1" dirty="0" smtClean="0"/>
              <a:t>Paradox</a:t>
            </a:r>
            <a:r>
              <a:rPr lang="en-US" dirty="0"/>
              <a:t/>
            </a:r>
            <a:br>
              <a:rPr lang="en-US" dirty="0"/>
            </a:b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338730" y="2369127"/>
            <a:ext cx="4411820" cy="2930238"/>
          </a:xfrm>
          <a:prstGeom prst="rect">
            <a:avLst/>
          </a:prstGeom>
        </p:spPr>
      </p:pic>
    </p:spTree>
    <p:extLst>
      <p:ext uri="{BB962C8B-B14F-4D97-AF65-F5344CB8AC3E}">
        <p14:creationId xmlns:p14="http://schemas.microsoft.com/office/powerpoint/2010/main" val="423703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6300" y="2123542"/>
            <a:ext cx="4347972" cy="4347972"/>
          </a:xfrm>
          <a:prstGeom prst="rect">
            <a:avLst/>
          </a:prstGeom>
        </p:spPr>
      </p:pic>
      <p:sp>
        <p:nvSpPr>
          <p:cNvPr id="6" name="Text Placeholder 5"/>
          <p:cNvSpPr>
            <a:spLocks noGrp="1"/>
          </p:cNvSpPr>
          <p:nvPr>
            <p:ph sz="half" idx="1"/>
          </p:nvPr>
        </p:nvSpPr>
        <p:spPr>
          <a:xfrm>
            <a:off x="2157294" y="2166671"/>
            <a:ext cx="8620978" cy="4347972"/>
          </a:xfrm>
        </p:spPr>
        <p:txBody>
          <a:bodyPr/>
          <a:lstStyle/>
          <a:p>
            <a:pPr>
              <a:lnSpc>
                <a:spcPct val="150000"/>
              </a:lnSpc>
            </a:pPr>
            <a:r>
              <a:rPr lang="en-US" sz="2800" b="1" dirty="0" smtClean="0"/>
              <a:t>Skilled </a:t>
            </a:r>
            <a:r>
              <a:rPr lang="en-US" sz="2800" b="1" dirty="0"/>
              <a:t>trades are for “the other” </a:t>
            </a:r>
          </a:p>
          <a:p>
            <a:pPr>
              <a:lnSpc>
                <a:spcPct val="150000"/>
              </a:lnSpc>
            </a:pPr>
            <a:r>
              <a:rPr lang="en-US" sz="2800" b="1" dirty="0"/>
              <a:t>Manufacturing is not for the college-bound </a:t>
            </a:r>
          </a:p>
          <a:p>
            <a:pPr>
              <a:lnSpc>
                <a:spcPct val="150000"/>
              </a:lnSpc>
            </a:pPr>
            <a:r>
              <a:rPr lang="en-US" sz="2800" b="1" dirty="0"/>
              <a:t>Jobs are rote, unskilled and offer little job security</a:t>
            </a:r>
          </a:p>
          <a:p>
            <a:pPr>
              <a:lnSpc>
                <a:spcPct val="150000"/>
              </a:lnSpc>
            </a:pPr>
            <a:r>
              <a:rPr lang="en-US" sz="2800" b="1" dirty="0"/>
              <a:t>Plants are dark, dirty, unpleasant places to work</a:t>
            </a:r>
          </a:p>
          <a:p>
            <a:pPr>
              <a:lnSpc>
                <a:spcPct val="150000"/>
              </a:lnSpc>
            </a:pPr>
            <a:r>
              <a:rPr lang="en-US" sz="2800" b="1" dirty="0"/>
              <a:t>Salaries </a:t>
            </a:r>
            <a:r>
              <a:rPr lang="en-US" sz="2800" b="1" dirty="0" smtClean="0"/>
              <a:t>are low</a:t>
            </a:r>
            <a:endParaRPr lang="en-US" sz="2800" b="1" dirty="0"/>
          </a:p>
          <a:p>
            <a:pPr>
              <a:lnSpc>
                <a:spcPct val="150000"/>
              </a:lnSpc>
            </a:pPr>
            <a:r>
              <a:rPr lang="en-US" sz="2800" b="1" dirty="0"/>
              <a:t>Advancement potential is limited</a:t>
            </a:r>
          </a:p>
          <a:p>
            <a:pPr marL="109728" indent="0">
              <a:buNone/>
            </a:pPr>
            <a:endParaRPr lang="en-US" dirty="0"/>
          </a:p>
        </p:txBody>
      </p:sp>
      <p:sp>
        <p:nvSpPr>
          <p:cNvPr id="9" name="Title 8"/>
          <p:cNvSpPr>
            <a:spLocks noGrp="1"/>
          </p:cNvSpPr>
          <p:nvPr>
            <p:ph type="title"/>
          </p:nvPr>
        </p:nvSpPr>
        <p:spPr/>
        <p:txBody>
          <a:bodyPr/>
          <a:lstStyle/>
          <a:p>
            <a:pPr algn="ctr"/>
            <a:r>
              <a:rPr lang="en-US" b="1" dirty="0"/>
              <a:t>Outdated Myths about Manufacturing </a:t>
            </a:r>
          </a:p>
        </p:txBody>
      </p:sp>
    </p:spTree>
    <p:extLst>
      <p:ext uri="{BB962C8B-B14F-4D97-AF65-F5344CB8AC3E}">
        <p14:creationId xmlns:p14="http://schemas.microsoft.com/office/powerpoint/2010/main" val="380918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912069" y="1861316"/>
            <a:ext cx="3906467" cy="1436914"/>
          </a:xfrm>
        </p:spPr>
      </p:pic>
      <p:sp>
        <p:nvSpPr>
          <p:cNvPr id="6" name="Text Placeholder 5"/>
          <p:cNvSpPr>
            <a:spLocks noGrp="1"/>
          </p:cNvSpPr>
          <p:nvPr>
            <p:ph sz="half" idx="1"/>
          </p:nvPr>
        </p:nvSpPr>
        <p:spPr>
          <a:xfrm>
            <a:off x="609600" y="2076925"/>
            <a:ext cx="6197600" cy="4514373"/>
          </a:xfrm>
        </p:spPr>
        <p:txBody>
          <a:bodyPr/>
          <a:lstStyle/>
          <a:p>
            <a:r>
              <a:rPr lang="en-US" sz="2600" dirty="0"/>
              <a:t>Manufacturing </a:t>
            </a:r>
            <a:r>
              <a:rPr lang="en-US" sz="2600" dirty="0" smtClean="0"/>
              <a:t>offers jobs at every skill and education level</a:t>
            </a:r>
          </a:p>
          <a:p>
            <a:r>
              <a:rPr lang="en-US" sz="2600" dirty="0" smtClean="0"/>
              <a:t>It </a:t>
            </a:r>
            <a:r>
              <a:rPr lang="en-US" sz="2600" dirty="0"/>
              <a:t>is </a:t>
            </a:r>
            <a:r>
              <a:rPr lang="en-US" sz="2600" dirty="0" smtClean="0"/>
              <a:t>totally modernized and high-tech</a:t>
            </a:r>
          </a:p>
          <a:p>
            <a:r>
              <a:rPr lang="en-US" sz="2600" dirty="0" smtClean="0"/>
              <a:t>Skills </a:t>
            </a:r>
            <a:r>
              <a:rPr lang="en-US" sz="2600" dirty="0"/>
              <a:t>are transferable to other </a:t>
            </a:r>
            <a:r>
              <a:rPr lang="en-US" sz="2600" dirty="0" smtClean="0"/>
              <a:t>industries</a:t>
            </a:r>
          </a:p>
          <a:p>
            <a:r>
              <a:rPr lang="en-US" sz="2600" dirty="0" smtClean="0"/>
              <a:t>Plants </a:t>
            </a:r>
            <a:r>
              <a:rPr lang="en-US" sz="2600" dirty="0"/>
              <a:t>light, bright, ergonomic </a:t>
            </a:r>
          </a:p>
          <a:p>
            <a:r>
              <a:rPr lang="en-US" sz="2600" dirty="0" smtClean="0"/>
              <a:t>Salaries are competitive</a:t>
            </a:r>
            <a:endParaRPr lang="en-US" sz="2600" dirty="0"/>
          </a:p>
          <a:p>
            <a:r>
              <a:rPr lang="en-US" sz="2600" dirty="0"/>
              <a:t>Advancement is wide open</a:t>
            </a:r>
          </a:p>
          <a:p>
            <a:pPr marL="109728" indent="0">
              <a:buNone/>
            </a:pPr>
            <a:endParaRPr lang="en-US" dirty="0"/>
          </a:p>
        </p:txBody>
      </p:sp>
      <p:sp>
        <p:nvSpPr>
          <p:cNvPr id="9" name="Title 8"/>
          <p:cNvSpPr>
            <a:spLocks noGrp="1"/>
          </p:cNvSpPr>
          <p:nvPr>
            <p:ph type="title"/>
          </p:nvPr>
        </p:nvSpPr>
        <p:spPr>
          <a:xfrm>
            <a:off x="609600" y="852056"/>
            <a:ext cx="10972800" cy="1142740"/>
          </a:xfrm>
        </p:spPr>
        <p:txBody>
          <a:bodyPr>
            <a:normAutofit/>
          </a:bodyPr>
          <a:lstStyle/>
          <a:p>
            <a:r>
              <a:rPr lang="en-US" sz="4800" b="1" dirty="0"/>
              <a:t>The Realities of Manufacturing </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01200" y="4420362"/>
            <a:ext cx="2217336" cy="147785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63876" y="3253046"/>
            <a:ext cx="3298294" cy="2080005"/>
          </a:xfrm>
          <a:prstGeom prst="rect">
            <a:avLst/>
          </a:prstGeom>
        </p:spPr>
      </p:pic>
      <p:sp>
        <p:nvSpPr>
          <p:cNvPr id="8" name="Title 8"/>
          <p:cNvSpPr txBox="1">
            <a:spLocks/>
          </p:cNvSpPr>
          <p:nvPr/>
        </p:nvSpPr>
        <p:spPr>
          <a:xfrm>
            <a:off x="271975" y="5391827"/>
            <a:ext cx="10972800" cy="1628521"/>
          </a:xfrm>
          <a:prstGeom prst="rect">
            <a:avLst/>
          </a:prstGeom>
        </p:spPr>
        <p:txBody>
          <a:bodyPr vert="horz" anchor="ctr">
            <a:normAutofit fontScale="97500" lnSpcReduction="10000"/>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3300" i="1" dirty="0" smtClean="0"/>
              <a:t>“It’s not a matter of IF I will hire them but </a:t>
            </a:r>
          </a:p>
          <a:p>
            <a:r>
              <a:rPr lang="en-US" sz="3300" b="1" i="1" dirty="0"/>
              <a:t>	</a:t>
            </a:r>
            <a:r>
              <a:rPr lang="en-US" sz="3300" b="1" i="1" dirty="0" smtClean="0"/>
              <a:t>how soon </a:t>
            </a:r>
            <a:r>
              <a:rPr lang="en-US" sz="3300" i="1" dirty="0" smtClean="0"/>
              <a:t>can I get them?” </a:t>
            </a:r>
            <a:r>
              <a:rPr lang="en-US" sz="2100" dirty="0" smtClean="0"/>
              <a:t>(quote from a manufacturer)</a:t>
            </a:r>
            <a:r>
              <a:rPr lang="en-US" dirty="0" smtClean="0"/>
              <a:t/>
            </a:r>
            <a:br>
              <a:rPr lang="en-US" dirty="0" smtClean="0"/>
            </a:br>
            <a:endParaRPr lang="en-US" dirty="0"/>
          </a:p>
        </p:txBody>
      </p:sp>
    </p:spTree>
    <p:extLst>
      <p:ext uri="{BB962C8B-B14F-4D97-AF65-F5344CB8AC3E}">
        <p14:creationId xmlns:p14="http://schemas.microsoft.com/office/powerpoint/2010/main" val="4213043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sz="half" idx="1"/>
          </p:nvPr>
        </p:nvSpPr>
        <p:spPr>
          <a:xfrm>
            <a:off x="609600" y="1489587"/>
            <a:ext cx="7221794" cy="4777412"/>
          </a:xfrm>
        </p:spPr>
        <p:txBody>
          <a:bodyPr>
            <a:normAutofit fontScale="92500" lnSpcReduction="20000"/>
          </a:bodyPr>
          <a:lstStyle/>
          <a:p>
            <a:pPr marL="109728" lvl="0" indent="0">
              <a:buNone/>
            </a:pPr>
            <a:endParaRPr lang="en-US" dirty="0"/>
          </a:p>
          <a:p>
            <a:r>
              <a:rPr lang="en-US" sz="2800" dirty="0"/>
              <a:t>Develop an awareness of </a:t>
            </a:r>
            <a:r>
              <a:rPr lang="en-US" sz="2800" dirty="0" smtClean="0"/>
              <a:t>modern manufacturing and its opportunities –help dispel the myths</a:t>
            </a:r>
          </a:p>
          <a:p>
            <a:pPr marL="109728" indent="0">
              <a:buNone/>
            </a:pPr>
            <a:endParaRPr lang="en-US" sz="2800" dirty="0" smtClean="0"/>
          </a:p>
          <a:p>
            <a:r>
              <a:rPr lang="en-US" sz="2800" dirty="0" smtClean="0"/>
              <a:t>Reach out to local industry (teachers) or local instructors (counselors)</a:t>
            </a:r>
            <a:r>
              <a:rPr lang="en-US" sz="2800" dirty="0" smtClean="0">
                <a:solidFill>
                  <a:schemeClr val="tx1"/>
                </a:solidFill>
              </a:rPr>
              <a:t> </a:t>
            </a:r>
            <a:r>
              <a:rPr lang="en-US" sz="2800" dirty="0" smtClean="0"/>
              <a:t>of applied technology courses. Share info on reaching out to local industry for tours, guest speaking, externships/internships or other partnership opportunities</a:t>
            </a:r>
          </a:p>
          <a:p>
            <a:pPr marL="109728" indent="0">
              <a:buNone/>
            </a:pPr>
            <a:endParaRPr lang="en-US" sz="2800" dirty="0"/>
          </a:p>
          <a:p>
            <a:r>
              <a:rPr lang="en-US" sz="2800" dirty="0"/>
              <a:t>Show enthusiasm about the idea of a </a:t>
            </a:r>
            <a:r>
              <a:rPr lang="en-US" sz="2800" dirty="0" smtClean="0"/>
              <a:t>manufacturing </a:t>
            </a:r>
            <a:r>
              <a:rPr lang="en-US" sz="2800" dirty="0"/>
              <a:t>career to students and </a:t>
            </a:r>
            <a:r>
              <a:rPr lang="en-US" sz="2800" dirty="0" smtClean="0"/>
              <a:t>parents; encourage them to explore. </a:t>
            </a:r>
          </a:p>
          <a:p>
            <a:pPr marL="109728" indent="0">
              <a:buNone/>
            </a:pPr>
            <a:endParaRPr lang="en-US" sz="2800" dirty="0"/>
          </a:p>
        </p:txBody>
      </p:sp>
      <p:sp>
        <p:nvSpPr>
          <p:cNvPr id="9" name="Title 8"/>
          <p:cNvSpPr>
            <a:spLocks noGrp="1"/>
          </p:cNvSpPr>
          <p:nvPr>
            <p:ph type="title"/>
          </p:nvPr>
        </p:nvSpPr>
        <p:spPr>
          <a:xfrm>
            <a:off x="609600" y="752168"/>
            <a:ext cx="10972800" cy="1012307"/>
          </a:xfrm>
        </p:spPr>
        <p:txBody>
          <a:bodyPr>
            <a:normAutofit fontScale="90000"/>
          </a:bodyPr>
          <a:lstStyle/>
          <a:p>
            <a:pPr lvl="0"/>
            <a:r>
              <a:rPr lang="en-US" dirty="0"/>
              <a:t>What Can </a:t>
            </a:r>
            <a:r>
              <a:rPr lang="en-US" dirty="0" smtClean="0"/>
              <a:t>You </a:t>
            </a:r>
            <a:r>
              <a:rPr lang="en-US" dirty="0"/>
              <a:t>Do?</a:t>
            </a:r>
            <a:br>
              <a:rPr lang="en-US" dirty="0"/>
            </a:br>
            <a:endParaRPr lang="en-US" dirty="0"/>
          </a:p>
        </p:txBody>
      </p:sp>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435975" y="1489587"/>
            <a:ext cx="3146425" cy="3561753"/>
          </a:xfrm>
        </p:spPr>
      </p:pic>
    </p:spTree>
    <p:extLst>
      <p:ext uri="{BB962C8B-B14F-4D97-AF65-F5344CB8AC3E}">
        <p14:creationId xmlns:p14="http://schemas.microsoft.com/office/powerpoint/2010/main" val="932810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sz="half" idx="1"/>
          </p:nvPr>
        </p:nvSpPr>
        <p:spPr>
          <a:xfrm>
            <a:off x="609599" y="2100105"/>
            <a:ext cx="6969071" cy="4491195"/>
          </a:xfrm>
        </p:spPr>
        <p:txBody>
          <a:bodyPr>
            <a:normAutofit/>
          </a:bodyPr>
          <a:lstStyle/>
          <a:p>
            <a:r>
              <a:rPr lang="en-US" sz="2400" dirty="0" smtClean="0"/>
              <a:t>Encourage students to explore hands-on classes, connect with a SkillsUSA chapter or other student organization</a:t>
            </a:r>
          </a:p>
          <a:p>
            <a:r>
              <a:rPr lang="en-US" sz="2400" dirty="0" smtClean="0"/>
              <a:t>Direct </a:t>
            </a:r>
            <a:r>
              <a:rPr lang="en-US" sz="2400" dirty="0"/>
              <a:t>them </a:t>
            </a:r>
            <a:r>
              <a:rPr lang="en-US" sz="2400" dirty="0" smtClean="0"/>
              <a:t>to resources such as trade association web sites, trade shows, companies with training programs</a:t>
            </a:r>
            <a:endParaRPr lang="en-US" sz="2400" dirty="0"/>
          </a:p>
          <a:p>
            <a:r>
              <a:rPr lang="en-US" sz="2400" dirty="0"/>
              <a:t>Inspire them to take </a:t>
            </a:r>
            <a:r>
              <a:rPr lang="en-US" sz="2400" dirty="0" smtClean="0"/>
              <a:t>initiative on their own, such as seeking </a:t>
            </a:r>
            <a:r>
              <a:rPr lang="en-US" sz="2400" dirty="0"/>
              <a:t>out information </a:t>
            </a:r>
            <a:r>
              <a:rPr lang="en-US" sz="2400" dirty="0" smtClean="0"/>
              <a:t>with community companies</a:t>
            </a:r>
            <a:endParaRPr lang="en-US" sz="2400" dirty="0"/>
          </a:p>
          <a:p>
            <a:r>
              <a:rPr lang="en-US" sz="2400" dirty="0"/>
              <a:t>Stress importance of soft skills to </a:t>
            </a:r>
            <a:r>
              <a:rPr lang="en-US" sz="2400" dirty="0" smtClean="0"/>
              <a:t>the business community</a:t>
            </a:r>
            <a:endParaRPr lang="en-US" sz="2400" dirty="0"/>
          </a:p>
        </p:txBody>
      </p:sp>
      <p:sp>
        <p:nvSpPr>
          <p:cNvPr id="9" name="Title 8"/>
          <p:cNvSpPr>
            <a:spLocks noGrp="1"/>
          </p:cNvSpPr>
          <p:nvPr>
            <p:ph type="title"/>
          </p:nvPr>
        </p:nvSpPr>
        <p:spPr>
          <a:xfrm>
            <a:off x="609600" y="878456"/>
            <a:ext cx="10972800" cy="1057498"/>
          </a:xfrm>
        </p:spPr>
        <p:txBody>
          <a:bodyPr/>
          <a:lstStyle/>
          <a:p>
            <a:r>
              <a:rPr lang="en-US" dirty="0"/>
              <a:t>Guiding Students Who May be Interested</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6699" y="2100105"/>
            <a:ext cx="1594362" cy="1070248"/>
          </a:xfrm>
          <a:prstGeom prst="rect">
            <a:avLst/>
          </a:prstGeom>
        </p:spPr>
      </p:pic>
      <p:pic>
        <p:nvPicPr>
          <p:cNvPr id="2" name="Content Placeholder 1"/>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10280923" y="3567090"/>
            <a:ext cx="1305915" cy="1958614"/>
          </a:xfr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3654" y="2608816"/>
            <a:ext cx="2288834" cy="3051779"/>
          </a:xfrm>
          <a:prstGeom prst="rect">
            <a:avLst/>
          </a:prstGeom>
        </p:spPr>
      </p:pic>
    </p:spTree>
    <p:extLst>
      <p:ext uri="{BB962C8B-B14F-4D97-AF65-F5344CB8AC3E}">
        <p14:creationId xmlns:p14="http://schemas.microsoft.com/office/powerpoint/2010/main" val="345619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902052" y="2590800"/>
            <a:ext cx="3861780" cy="2574520"/>
          </a:xfrm>
        </p:spPr>
      </p:pic>
      <p:sp>
        <p:nvSpPr>
          <p:cNvPr id="6" name="Text Placeholder 5"/>
          <p:cNvSpPr>
            <a:spLocks noGrp="1"/>
          </p:cNvSpPr>
          <p:nvPr>
            <p:ph sz="half" idx="1"/>
          </p:nvPr>
        </p:nvSpPr>
        <p:spPr>
          <a:xfrm>
            <a:off x="609601" y="2021815"/>
            <a:ext cx="7097486" cy="4341875"/>
          </a:xfrm>
        </p:spPr>
        <p:txBody>
          <a:bodyPr>
            <a:normAutofit/>
          </a:bodyPr>
          <a:lstStyle/>
          <a:p>
            <a:pPr lvl="0"/>
            <a:r>
              <a:rPr lang="en-US" sz="2200" dirty="0" smtClean="0"/>
              <a:t>Hands-on </a:t>
            </a:r>
            <a:r>
              <a:rPr lang="en-US" sz="2200" dirty="0"/>
              <a:t>classes support STEM</a:t>
            </a:r>
          </a:p>
          <a:p>
            <a:r>
              <a:rPr lang="en-US" sz="2200" dirty="0"/>
              <a:t>Reshoring </a:t>
            </a:r>
            <a:r>
              <a:rPr lang="en-US" sz="2200" dirty="0" smtClean="0"/>
              <a:t>not off-shoring </a:t>
            </a:r>
            <a:endParaRPr lang="en-US" sz="2200" dirty="0"/>
          </a:p>
          <a:p>
            <a:r>
              <a:rPr lang="en-US" sz="2200" dirty="0"/>
              <a:t>Made in America revitalization—be part of growing the U.S. </a:t>
            </a:r>
            <a:r>
              <a:rPr lang="en-US" sz="2200" dirty="0" smtClean="0"/>
              <a:t>role as </a:t>
            </a:r>
            <a:r>
              <a:rPr lang="en-US" sz="2200" dirty="0"/>
              <a:t>a global innovator</a:t>
            </a:r>
          </a:p>
          <a:p>
            <a:r>
              <a:rPr lang="en-US" sz="2200" dirty="0"/>
              <a:t>Chance for rapid advancement due to retiring personnel</a:t>
            </a:r>
          </a:p>
          <a:p>
            <a:r>
              <a:rPr lang="en-US" sz="2200" dirty="0"/>
              <a:t>Visit a company related to the student’s potential </a:t>
            </a:r>
            <a:r>
              <a:rPr lang="en-US" sz="2200" dirty="0" smtClean="0"/>
              <a:t>interests</a:t>
            </a:r>
            <a:endParaRPr lang="en-US" sz="2200" dirty="0"/>
          </a:p>
          <a:p>
            <a:r>
              <a:rPr lang="en-US" sz="2200" dirty="0"/>
              <a:t>Help child tap into “what do you like to do?” and “how </a:t>
            </a:r>
            <a:r>
              <a:rPr lang="en-US" sz="2200" dirty="0" smtClean="0"/>
              <a:t>to</a:t>
            </a:r>
          </a:p>
          <a:p>
            <a:pPr marL="109728" indent="0">
              <a:buNone/>
            </a:pPr>
            <a:r>
              <a:rPr lang="en-US" sz="2200" dirty="0"/>
              <a:t> </a:t>
            </a:r>
            <a:r>
              <a:rPr lang="en-US" sz="2200" dirty="0" smtClean="0"/>
              <a:t>   apply those </a:t>
            </a:r>
            <a:r>
              <a:rPr lang="en-US" sz="2200" dirty="0"/>
              <a:t>skills to be happy in a </a:t>
            </a:r>
            <a:r>
              <a:rPr lang="en-US" sz="2200" dirty="0" smtClean="0"/>
              <a:t>career?” </a:t>
            </a:r>
            <a:endParaRPr lang="en-US" sz="2200" dirty="0"/>
          </a:p>
          <a:p>
            <a:r>
              <a:rPr lang="en-US" sz="2200" dirty="0"/>
              <a:t>Bust the myth: It’s not menial and manual, it’s modern and mechanized</a:t>
            </a:r>
            <a:r>
              <a:rPr lang="en-US" sz="2200" dirty="0" smtClean="0"/>
              <a:t>!</a:t>
            </a:r>
            <a:endParaRPr lang="en-US" sz="2200" dirty="0"/>
          </a:p>
        </p:txBody>
      </p:sp>
      <p:sp>
        <p:nvSpPr>
          <p:cNvPr id="9" name="Title 8"/>
          <p:cNvSpPr>
            <a:spLocks noGrp="1"/>
          </p:cNvSpPr>
          <p:nvPr>
            <p:ph type="title"/>
          </p:nvPr>
        </p:nvSpPr>
        <p:spPr>
          <a:xfrm>
            <a:off x="609600" y="1173145"/>
            <a:ext cx="10972800" cy="1066800"/>
          </a:xfrm>
        </p:spPr>
        <p:txBody>
          <a:bodyPr>
            <a:normAutofit fontScale="90000"/>
          </a:bodyPr>
          <a:lstStyle/>
          <a:p>
            <a:pPr lvl="0"/>
            <a:r>
              <a:rPr lang="en-US" sz="4400" b="1" dirty="0"/>
              <a:t>What to Tell Parents </a:t>
            </a:r>
            <a:r>
              <a:rPr lang="en-US" dirty="0"/>
              <a:t/>
            </a:r>
            <a:br>
              <a:rPr lang="en-US" dirty="0"/>
            </a:b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01200" y="6152844"/>
            <a:ext cx="2354144" cy="421692"/>
          </a:xfrm>
          <a:prstGeom prst="rect">
            <a:avLst/>
          </a:prstGeom>
        </p:spPr>
      </p:pic>
    </p:spTree>
    <p:extLst>
      <p:ext uri="{BB962C8B-B14F-4D97-AF65-F5344CB8AC3E}">
        <p14:creationId xmlns:p14="http://schemas.microsoft.com/office/powerpoint/2010/main" val="119278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aining presentat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Training presentation" id="{9308F140-5CDC-477D-BC4D-9C1906451284}" vid="{11C5112C-663B-4E6D-9D3D-2361F8FA32D6}"/>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D44557-C150-4AA7-97B1-62E8021520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Training presentation</Template>
  <TotalTime>0</TotalTime>
  <Words>1904</Words>
  <Application>Microsoft Office PowerPoint</Application>
  <PresentationFormat>Widescreen</PresentationFormat>
  <Paragraphs>138</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Calibri</vt:lpstr>
      <vt:lpstr>Georgia</vt:lpstr>
      <vt:lpstr>Wingdings 2</vt:lpstr>
      <vt:lpstr>Training presentation</vt:lpstr>
      <vt:lpstr>Meet the New Face of Manufacturing:  Guiding Students to 21st Century Careers </vt:lpstr>
      <vt:lpstr>Who is AWFS®? </vt:lpstr>
      <vt:lpstr>Meet the New Face of Manufacturing</vt:lpstr>
      <vt:lpstr>The Jobs vs. Workers Paradox </vt:lpstr>
      <vt:lpstr>Outdated Myths about Manufacturing </vt:lpstr>
      <vt:lpstr>The Realities of Manufacturing </vt:lpstr>
      <vt:lpstr>What Can You Do? </vt:lpstr>
      <vt:lpstr>Guiding Students Who May be Interested</vt:lpstr>
      <vt:lpstr>What to Tell Parents  </vt:lpstr>
      <vt:lpstr>Relationship to Other classes</vt:lpstr>
      <vt:lpstr>              Resources</vt:lpstr>
      <vt:lpstr>Contact:</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2015-10-20T22:16:55Z</dcterms:created>
  <dcterms:modified xsi:type="dcterms:W3CDTF">2016-03-02T22:38:34Z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TC034606049991</vt:lpwstr>
  </property>
</Properties>
</file>